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erospace bold" pitchFamily="2" charset="-128"/>
      <p:regular r:id="rId10"/>
    </p:embeddedFont>
    <p:embeddedFont>
      <p:font typeface="Agrandir" pitchFamily="2" charset="0"/>
      <p:regular r:id="rId11"/>
    </p:embeddedFont>
    <p:embeddedFont>
      <p:font typeface="Agrandir Bold" pitchFamily="2" charset="0"/>
      <p:regular r:id="rId12"/>
    </p:embeddedFont>
    <p:embeddedFont>
      <p:font typeface="Agrandir Medium" pitchFamily="2" charset="0"/>
      <p:regular r:id="rId13"/>
    </p:embeddedFont>
    <p:embeddedFont>
      <p:font typeface="Agrandir Ultra-Bold" pitchFamily="2" charset="0"/>
      <p:regular r:id="rId14"/>
    </p:embeddedFont>
    <p:embeddedFont>
      <p:font typeface="Arimo" panose="020B0604020202020204" pitchFamily="34" charset="0"/>
      <p:regular r:id="rId15"/>
    </p:embeddedFont>
    <p:embeddedFont>
      <p:font typeface="Chewy" panose="02000000000000000000" pitchFamily="2" charset="0"/>
      <p:regular r:id="rId16"/>
    </p:embeddedFont>
    <p:embeddedFont>
      <p:font typeface="DM Sans" pitchFamily="2" charset="0"/>
      <p:regular r:id="rId17"/>
    </p:embeddedFont>
    <p:embeddedFont>
      <p:font typeface="DM Sans Bold" pitchFamily="2" charset="0"/>
      <p:regular r:id="rId18"/>
    </p:embeddedFont>
    <p:embeddedFont>
      <p:font typeface="HK Grotesk" pitchFamily="2" charset="0"/>
      <p:regular r:id="rId19"/>
    </p:embeddedFont>
    <p:embeddedFont>
      <p:font typeface="HK Grotesk Light" pitchFamily="2" charset="0"/>
      <p:regular r:id="rId20"/>
    </p:embeddedFont>
    <p:embeddedFont>
      <p:font typeface="Lazydog" pitchFamily="2" charset="0"/>
      <p:regular r:id="rId21"/>
    </p:embeddedFont>
    <p:embeddedFont>
      <p:font typeface="Open Sans" panose="02000000000000000000" pitchFamily="2" charset="0"/>
      <p:regular r:id="rId22"/>
    </p:embeddedFont>
    <p:embeddedFont>
      <p:font typeface="Open Sans Medium" pitchFamily="2" charset="0"/>
      <p:regular r:id="rId23"/>
    </p:embeddedFont>
    <p:embeddedFont>
      <p:font typeface="Open Sans Ultra-Bold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4.fntdata" /><Relationship Id="rId18" Type="http://schemas.openxmlformats.org/officeDocument/2006/relationships/font" Target="fonts/font9.fntdata" /><Relationship Id="rId26" Type="http://schemas.openxmlformats.org/officeDocument/2006/relationships/viewProps" Target="viewProps.xml" /><Relationship Id="rId3" Type="http://schemas.openxmlformats.org/officeDocument/2006/relationships/slide" Target="slides/slide2.xml" /><Relationship Id="rId21" Type="http://schemas.openxmlformats.org/officeDocument/2006/relationships/font" Target="fonts/font12.fntdata" /><Relationship Id="rId7" Type="http://schemas.openxmlformats.org/officeDocument/2006/relationships/slide" Target="slides/slide6.xml" /><Relationship Id="rId12" Type="http://schemas.openxmlformats.org/officeDocument/2006/relationships/font" Target="fonts/font3.fntdata" /><Relationship Id="rId17" Type="http://schemas.openxmlformats.org/officeDocument/2006/relationships/font" Target="fonts/font8.fntdata" /><Relationship Id="rId25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font" Target="fonts/font7.fntdata" /><Relationship Id="rId20" Type="http://schemas.openxmlformats.org/officeDocument/2006/relationships/font" Target="fonts/font11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24" Type="http://schemas.openxmlformats.org/officeDocument/2006/relationships/font" Target="fonts/font15.fntdata" /><Relationship Id="rId5" Type="http://schemas.openxmlformats.org/officeDocument/2006/relationships/slide" Target="slides/slide4.xml" /><Relationship Id="rId15" Type="http://schemas.openxmlformats.org/officeDocument/2006/relationships/font" Target="fonts/font6.fntdata" /><Relationship Id="rId23" Type="http://schemas.openxmlformats.org/officeDocument/2006/relationships/font" Target="fonts/font14.fntdata" /><Relationship Id="rId28" Type="http://schemas.openxmlformats.org/officeDocument/2006/relationships/tableStyles" Target="tableStyles.xml" /><Relationship Id="rId10" Type="http://schemas.openxmlformats.org/officeDocument/2006/relationships/font" Target="fonts/font1.fntdata" /><Relationship Id="rId19" Type="http://schemas.openxmlformats.org/officeDocument/2006/relationships/font" Target="fonts/font10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5.fntdata" /><Relationship Id="rId22" Type="http://schemas.openxmlformats.org/officeDocument/2006/relationships/font" Target="fonts/font13.fntdata" /><Relationship Id="rId2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 /><Relationship Id="rId3" Type="http://schemas.openxmlformats.org/officeDocument/2006/relationships/image" Target="../media/image10.svg" /><Relationship Id="rId7" Type="http://schemas.openxmlformats.org/officeDocument/2006/relationships/image" Target="../media/image14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3.svg" /><Relationship Id="rId5" Type="http://schemas.openxmlformats.org/officeDocument/2006/relationships/image" Target="../media/image12.png" /><Relationship Id="rId10" Type="http://schemas.openxmlformats.org/officeDocument/2006/relationships/image" Target="../media/image17.svg" /><Relationship Id="rId4" Type="http://schemas.openxmlformats.org/officeDocument/2006/relationships/image" Target="../media/image11.png" /><Relationship Id="rId9" Type="http://schemas.openxmlformats.org/officeDocument/2006/relationships/image" Target="../media/image16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 /><Relationship Id="rId3" Type="http://schemas.openxmlformats.org/officeDocument/2006/relationships/image" Target="../media/image19.png" /><Relationship Id="rId7" Type="http://schemas.openxmlformats.org/officeDocument/2006/relationships/image" Target="../media/image23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2.png" /><Relationship Id="rId11" Type="http://schemas.openxmlformats.org/officeDocument/2006/relationships/image" Target="../media/image27.svg" /><Relationship Id="rId5" Type="http://schemas.openxmlformats.org/officeDocument/2006/relationships/image" Target="../media/image21.png" /><Relationship Id="rId10" Type="http://schemas.openxmlformats.org/officeDocument/2006/relationships/image" Target="../media/image26.png" /><Relationship Id="rId4" Type="http://schemas.openxmlformats.org/officeDocument/2006/relationships/image" Target="../media/image20.png" /><Relationship Id="rId9" Type="http://schemas.openxmlformats.org/officeDocument/2006/relationships/image" Target="../media/image25.sv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93960" y="7073953"/>
            <a:ext cx="6483182" cy="0"/>
          </a:xfrm>
          <a:prstGeom prst="line">
            <a:avLst/>
          </a:prstGeom>
          <a:ln w="323850" cap="rnd">
            <a:solidFill>
              <a:srgbClr val="B48C5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-7757409">
            <a:off x="12007383" y="-4543149"/>
            <a:ext cx="9928415" cy="8087145"/>
          </a:xfrm>
          <a:custGeom>
            <a:avLst/>
            <a:gdLst/>
            <a:ahLst/>
            <a:cxnLst/>
            <a:rect l="l" t="t" r="r" b="b"/>
            <a:pathLst>
              <a:path w="9928415" h="8087145">
                <a:moveTo>
                  <a:pt x="0" y="0"/>
                </a:moveTo>
                <a:lnTo>
                  <a:pt x="9928415" y="0"/>
                </a:lnTo>
                <a:lnTo>
                  <a:pt x="9928415" y="8087145"/>
                </a:lnTo>
                <a:lnTo>
                  <a:pt x="0" y="808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428339" y="921542"/>
            <a:ext cx="1918052" cy="191805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004857" y="607583"/>
            <a:ext cx="700314" cy="70031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41691" y="8460783"/>
            <a:ext cx="9138506" cy="579466"/>
            <a:chOff x="0" y="0"/>
            <a:chExt cx="4056765" cy="2572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56765" cy="257236"/>
            </a:xfrm>
            <a:custGeom>
              <a:avLst/>
              <a:gdLst/>
              <a:ahLst/>
              <a:cxnLst/>
              <a:rect l="l" t="t" r="r" b="b"/>
              <a:pathLst>
                <a:path w="4056765" h="257236">
                  <a:moveTo>
                    <a:pt x="0" y="0"/>
                  </a:moveTo>
                  <a:lnTo>
                    <a:pt x="4056765" y="0"/>
                  </a:lnTo>
                  <a:lnTo>
                    <a:pt x="4056765" y="257236"/>
                  </a:lnTo>
                  <a:lnTo>
                    <a:pt x="0" y="257236"/>
                  </a:ln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056765" cy="304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14574" y="3601830"/>
            <a:ext cx="14160264" cy="133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4"/>
              </a:lnSpc>
            </a:pPr>
            <a:r>
              <a:rPr lang="en-US" sz="10233" spc="271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BLIND-SENSE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14574" y="5102566"/>
            <a:ext cx="15936584" cy="164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59"/>
              </a:lnSpc>
            </a:pPr>
            <a:r>
              <a:rPr lang="en-US" sz="12769" b="1" spc="5286">
                <a:solidFill>
                  <a:srgbClr val="FFFFF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PROYECTO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52876" y="8627041"/>
            <a:ext cx="8516135" cy="30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0"/>
              </a:lnSpc>
            </a:pPr>
            <a:r>
              <a:rPr lang="en-US" sz="2375" b="1" spc="327">
                <a:solidFill>
                  <a:srgbClr val="FFFFF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Mathias F - Luciana L - Jaime L - Cristian 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8131" y="2553668"/>
            <a:ext cx="16471738" cy="7225392"/>
            <a:chOff x="0" y="0"/>
            <a:chExt cx="12580094" cy="55183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80093" cy="5518307"/>
            </a:xfrm>
            <a:custGeom>
              <a:avLst/>
              <a:gdLst/>
              <a:ahLst/>
              <a:cxnLst/>
              <a:rect l="l" t="t" r="r" b="b"/>
              <a:pathLst>
                <a:path w="12580093" h="5518307">
                  <a:moveTo>
                    <a:pt x="3760" y="0"/>
                  </a:moveTo>
                  <a:lnTo>
                    <a:pt x="12576333" y="0"/>
                  </a:lnTo>
                  <a:cubicBezTo>
                    <a:pt x="12578410" y="0"/>
                    <a:pt x="12580093" y="1683"/>
                    <a:pt x="12580093" y="3760"/>
                  </a:cubicBezTo>
                  <a:lnTo>
                    <a:pt x="12580093" y="5514547"/>
                  </a:lnTo>
                  <a:cubicBezTo>
                    <a:pt x="12580093" y="5516623"/>
                    <a:pt x="12578410" y="5518307"/>
                    <a:pt x="12576333" y="5518307"/>
                  </a:cubicBezTo>
                  <a:lnTo>
                    <a:pt x="3760" y="5518307"/>
                  </a:lnTo>
                  <a:cubicBezTo>
                    <a:pt x="1683" y="5518307"/>
                    <a:pt x="0" y="5516623"/>
                    <a:pt x="0" y="5514547"/>
                  </a:cubicBezTo>
                  <a:lnTo>
                    <a:pt x="0" y="3760"/>
                  </a:lnTo>
                  <a:cubicBezTo>
                    <a:pt x="0" y="1683"/>
                    <a:pt x="1683" y="0"/>
                    <a:pt x="3760" y="0"/>
                  </a:cubicBezTo>
                  <a:close/>
                </a:path>
              </a:pathLst>
            </a:custGeom>
            <a:solidFill>
              <a:srgbClr val="E7F7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2580094" cy="5546882"/>
            </a:xfrm>
            <a:prstGeom prst="rect">
              <a:avLst/>
            </a:prstGeom>
          </p:spPr>
          <p:txBody>
            <a:bodyPr lIns="18650" tIns="18650" rIns="18650" bIns="18650" rtlCol="0" anchor="ctr"/>
            <a:lstStyle/>
            <a:p>
              <a:pPr algn="ctr">
                <a:lnSpc>
                  <a:spcPts val="6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8131" y="2362215"/>
            <a:ext cx="16471738" cy="949046"/>
            <a:chOff x="0" y="0"/>
            <a:chExt cx="12580094" cy="7248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80093" cy="724822"/>
            </a:xfrm>
            <a:custGeom>
              <a:avLst/>
              <a:gdLst/>
              <a:ahLst/>
              <a:cxnLst/>
              <a:rect l="l" t="t" r="r" b="b"/>
              <a:pathLst>
                <a:path w="12580093" h="724822">
                  <a:moveTo>
                    <a:pt x="3760" y="0"/>
                  </a:moveTo>
                  <a:lnTo>
                    <a:pt x="12576333" y="0"/>
                  </a:lnTo>
                  <a:cubicBezTo>
                    <a:pt x="12578410" y="0"/>
                    <a:pt x="12580093" y="1683"/>
                    <a:pt x="12580093" y="3760"/>
                  </a:cubicBezTo>
                  <a:lnTo>
                    <a:pt x="12580093" y="721062"/>
                  </a:lnTo>
                  <a:cubicBezTo>
                    <a:pt x="12580093" y="723139"/>
                    <a:pt x="12578410" y="724822"/>
                    <a:pt x="12576333" y="724822"/>
                  </a:cubicBezTo>
                  <a:lnTo>
                    <a:pt x="3760" y="724822"/>
                  </a:lnTo>
                  <a:cubicBezTo>
                    <a:pt x="2763" y="724822"/>
                    <a:pt x="1806" y="724426"/>
                    <a:pt x="1101" y="723721"/>
                  </a:cubicBezTo>
                  <a:cubicBezTo>
                    <a:pt x="396" y="723016"/>
                    <a:pt x="0" y="722059"/>
                    <a:pt x="0" y="721062"/>
                  </a:cubicBezTo>
                  <a:lnTo>
                    <a:pt x="0" y="3760"/>
                  </a:lnTo>
                  <a:cubicBezTo>
                    <a:pt x="0" y="1683"/>
                    <a:pt x="1683" y="0"/>
                    <a:pt x="3760" y="0"/>
                  </a:cubicBezTo>
                  <a:close/>
                </a:path>
              </a:pathLst>
            </a:custGeom>
            <a:solidFill>
              <a:srgbClr val="001C8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2580094" cy="686722"/>
            </a:xfrm>
            <a:prstGeom prst="rect">
              <a:avLst/>
            </a:prstGeom>
          </p:spPr>
          <p:txBody>
            <a:bodyPr lIns="18650" tIns="18650" rIns="18650" bIns="18650" rtlCol="0" anchor="ctr"/>
            <a:lstStyle/>
            <a:p>
              <a:pPr marL="0" lvl="0" indent="0" algn="ctr">
                <a:lnSpc>
                  <a:spcPts val="3559"/>
                </a:lnSpc>
                <a:spcBef>
                  <a:spcPct val="0"/>
                </a:spcBef>
              </a:pPr>
              <a:r>
                <a:rPr lang="en-US" sz="3235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Lluvia de ideas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5076" y="412778"/>
            <a:ext cx="16937849" cy="1660935"/>
            <a:chOff x="0" y="0"/>
            <a:chExt cx="8668170" cy="8500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68170" cy="850005"/>
            </a:xfrm>
            <a:custGeom>
              <a:avLst/>
              <a:gdLst/>
              <a:ahLst/>
              <a:cxnLst/>
              <a:rect l="l" t="t" r="r" b="b"/>
              <a:pathLst>
                <a:path w="8668170" h="850005">
                  <a:moveTo>
                    <a:pt x="0" y="0"/>
                  </a:moveTo>
                  <a:lnTo>
                    <a:pt x="8668170" y="0"/>
                  </a:lnTo>
                  <a:lnTo>
                    <a:pt x="8668170" y="850005"/>
                  </a:lnTo>
                  <a:lnTo>
                    <a:pt x="0" y="850005"/>
                  </a:lnTo>
                  <a:close/>
                </a:path>
              </a:pathLst>
            </a:custGeom>
            <a:solidFill>
              <a:srgbClr val="001C8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14300"/>
              <a:ext cx="8668170" cy="964305"/>
            </a:xfrm>
            <a:prstGeom prst="rect">
              <a:avLst/>
            </a:prstGeom>
          </p:spPr>
          <p:txBody>
            <a:bodyPr lIns="18650" tIns="18650" rIns="18650" bIns="18650" rtlCol="0" anchor="ctr"/>
            <a:lstStyle/>
            <a:p>
              <a:pPr marL="0" lvl="0" indent="0" algn="ctr">
                <a:lnSpc>
                  <a:spcPts val="8120"/>
                </a:lnSpc>
                <a:spcBef>
                  <a:spcPct val="0"/>
                </a:spcBef>
              </a:pPr>
              <a:r>
                <a:rPr lang="en-US" sz="5800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BRAINSTORM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07317" y="3915007"/>
            <a:ext cx="1506878" cy="1571120"/>
            <a:chOff x="0" y="0"/>
            <a:chExt cx="3048000" cy="31779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48000" cy="3076344"/>
            </a:xfrm>
            <a:custGeom>
              <a:avLst/>
              <a:gdLst/>
              <a:ahLst/>
              <a:cxnLst/>
              <a:rect l="l" t="t" r="r" b="b"/>
              <a:pathLst>
                <a:path w="3048000" h="3076344">
                  <a:moveTo>
                    <a:pt x="0" y="0"/>
                  </a:moveTo>
                  <a:lnTo>
                    <a:pt x="3048000" y="0"/>
                  </a:lnTo>
                  <a:lnTo>
                    <a:pt x="3048000" y="3076344"/>
                  </a:lnTo>
                  <a:lnTo>
                    <a:pt x="0" y="3076344"/>
                  </a:lnTo>
                  <a:close/>
                </a:path>
              </a:pathLst>
            </a:custGeom>
            <a:solidFill>
              <a:srgbClr val="FFDC5D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3048000" cy="3177944"/>
            </a:xfrm>
            <a:custGeom>
              <a:avLst/>
              <a:gdLst/>
              <a:ahLst/>
              <a:cxnLst/>
              <a:rect l="l" t="t" r="r" b="b"/>
              <a:pathLst>
                <a:path w="3048000" h="3177944">
                  <a:moveTo>
                    <a:pt x="0" y="3076344"/>
                  </a:moveTo>
                  <a:lnTo>
                    <a:pt x="3048000" y="3076344"/>
                  </a:lnTo>
                  <a:lnTo>
                    <a:pt x="2921000" y="3177944"/>
                  </a:lnTo>
                  <a:cubicBezTo>
                    <a:pt x="2921000" y="3177944"/>
                    <a:pt x="1930400" y="3101744"/>
                    <a:pt x="1828800" y="3101744"/>
                  </a:cubicBezTo>
                  <a:lnTo>
                    <a:pt x="1219200" y="3101744"/>
                  </a:lnTo>
                  <a:cubicBezTo>
                    <a:pt x="1117600" y="3101744"/>
                    <a:pt x="127000" y="3177944"/>
                    <a:pt x="127000" y="3177944"/>
                  </a:cubicBezTo>
                  <a:lnTo>
                    <a:pt x="0" y="3076344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3076344"/>
                  </a:lnTo>
                  <a:lnTo>
                    <a:pt x="12700" y="3076344"/>
                  </a:lnTo>
                  <a:lnTo>
                    <a:pt x="12700" y="3063644"/>
                  </a:lnTo>
                  <a:lnTo>
                    <a:pt x="3035300" y="3063644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3076344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3048000" cy="3104919"/>
            </a:xfrm>
            <a:prstGeom prst="rect">
              <a:avLst/>
            </a:prstGeom>
          </p:spPr>
          <p:txBody>
            <a:bodyPr lIns="133945" tIns="133945" rIns="133945" bIns="133945" rtlCol="0" anchor="ctr"/>
            <a:lstStyle/>
            <a:p>
              <a:pPr algn="ctr">
                <a:lnSpc>
                  <a:spcPts val="1291"/>
                </a:lnSpc>
              </a:pPr>
              <a:endParaRPr/>
            </a:p>
            <a:p>
              <a:pPr algn="ctr">
                <a:lnSpc>
                  <a:spcPts val="1291"/>
                </a:lnSpc>
              </a:pPr>
              <a:endParaRPr/>
            </a:p>
            <a:p>
              <a:pPr algn="ctr">
                <a:lnSpc>
                  <a:spcPts val="1291"/>
                </a:lnSpc>
              </a:pPr>
              <a:r>
                <a:rPr lang="en-US" sz="922" spc="-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Falta entrevistar a una persona para saber ls reales necesidades de las personas</a:t>
              </a:r>
            </a:p>
            <a:p>
              <a:pPr algn="ctr">
                <a:lnSpc>
                  <a:spcPts val="1291"/>
                </a:lnSpc>
              </a:pPr>
              <a:endParaRPr lang="en-US" sz="922" spc="-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1291"/>
                </a:lnSpc>
              </a:pPr>
              <a:endParaRPr lang="en-US" sz="922" spc="-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516155" y="5766939"/>
            <a:ext cx="1413148" cy="1413148"/>
            <a:chOff x="0" y="0"/>
            <a:chExt cx="3048000" cy="3048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48000" cy="2946400"/>
            </a:xfrm>
            <a:custGeom>
              <a:avLst/>
              <a:gdLst/>
              <a:ahLst/>
              <a:cxnLst/>
              <a:rect l="l" t="t" r="r" b="b"/>
              <a:pathLst>
                <a:path w="3048000" h="29464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FFDC5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048000" cy="2984500"/>
            </a:xfrm>
            <a:prstGeom prst="rect">
              <a:avLst/>
            </a:prstGeom>
          </p:spPr>
          <p:txBody>
            <a:bodyPr lIns="125613" tIns="125613" rIns="125613" bIns="125613" rtlCol="0" anchor="ctr"/>
            <a:lstStyle/>
            <a:p>
              <a:pPr algn="ctr">
                <a:lnSpc>
                  <a:spcPts val="1211"/>
                </a:lnSpc>
              </a:pPr>
              <a:r>
                <a:rPr lang="en-US" sz="865" spc="-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Debemos crear un interfaz intuitiva y que sea facil de utilizar </a:t>
              </a:r>
            </a:p>
            <a:p>
              <a:pPr algn="ctr">
                <a:lnSpc>
                  <a:spcPts val="1211"/>
                </a:lnSpc>
              </a:pPr>
              <a:endParaRPr lang="en-US" sz="865" spc="-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706403" y="7711901"/>
            <a:ext cx="1626900" cy="1626900"/>
            <a:chOff x="0" y="0"/>
            <a:chExt cx="3048000" cy="3048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48000" cy="2946400"/>
            </a:xfrm>
            <a:custGeom>
              <a:avLst/>
              <a:gdLst/>
              <a:ahLst/>
              <a:cxnLst/>
              <a:rect l="l" t="t" r="r" b="b"/>
              <a:pathLst>
                <a:path w="3048000" h="29464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FFC5CD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3048000" cy="2965450"/>
            </a:xfrm>
            <a:prstGeom prst="rect">
              <a:avLst/>
            </a:prstGeom>
          </p:spPr>
          <p:txBody>
            <a:bodyPr lIns="144613" tIns="144613" rIns="144613" bIns="144613" rtlCol="0" anchor="ctr"/>
            <a:lstStyle/>
            <a:p>
              <a:pPr algn="ctr">
                <a:lnSpc>
                  <a:spcPts val="1394"/>
                </a:lnSpc>
              </a:pPr>
              <a:r>
                <a:rPr lang="en-US" sz="996" spc="-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Modalidad para colocar manualmente la ubicación a la que se dirige en caso de que algun acompañante quiera ayudar.</a:t>
              </a:r>
            </a:p>
            <a:p>
              <a:pPr algn="ctr">
                <a:lnSpc>
                  <a:spcPts val="1394"/>
                </a:lnSpc>
              </a:pPr>
              <a:endParaRPr lang="en-US" sz="996" spc="-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181371" y="3618176"/>
            <a:ext cx="1459669" cy="1459669"/>
            <a:chOff x="0" y="0"/>
            <a:chExt cx="3048000" cy="3048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48000" cy="2946400"/>
            </a:xfrm>
            <a:custGeom>
              <a:avLst/>
              <a:gdLst/>
              <a:ahLst/>
              <a:cxnLst/>
              <a:rect l="l" t="t" r="r" b="b"/>
              <a:pathLst>
                <a:path w="3048000" h="29464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FFC5CD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3048000" cy="2974975"/>
            </a:xfrm>
            <a:prstGeom prst="rect">
              <a:avLst/>
            </a:prstGeom>
          </p:spPr>
          <p:txBody>
            <a:bodyPr lIns="129748" tIns="129748" rIns="129748" bIns="129748" rtlCol="0" anchor="ctr"/>
            <a:lstStyle/>
            <a:p>
              <a:pPr algn="ctr">
                <a:lnSpc>
                  <a:spcPts val="1251"/>
                </a:lnSpc>
              </a:pPr>
              <a:r>
                <a:rPr lang="en-US" sz="893" spc="-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Alguna ayuda para identificar transportes públicos según a dónde se dirige.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845159" y="5839846"/>
            <a:ext cx="1422708" cy="1422708"/>
            <a:chOff x="0" y="0"/>
            <a:chExt cx="3048000" cy="3048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048000" cy="2946400"/>
            </a:xfrm>
            <a:custGeom>
              <a:avLst/>
              <a:gdLst/>
              <a:ahLst/>
              <a:cxnLst/>
              <a:rect l="l" t="t" r="r" b="b"/>
              <a:pathLst>
                <a:path w="3048000" h="29464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A9DAFF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3048000" cy="2984500"/>
            </a:xfrm>
            <a:prstGeom prst="rect">
              <a:avLst/>
            </a:prstGeom>
          </p:spPr>
          <p:txBody>
            <a:bodyPr lIns="126463" tIns="126463" rIns="126463" bIns="126463" rtlCol="0" anchor="ctr"/>
            <a:lstStyle/>
            <a:p>
              <a:pPr algn="ctr">
                <a:lnSpc>
                  <a:spcPts val="1219"/>
                </a:lnSpc>
              </a:pPr>
              <a:r>
                <a:rPr lang="en-US" sz="871" spc="-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Entrevistar a una persona con discapacidad visual de la universidad.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714833" y="6002016"/>
            <a:ext cx="1427886" cy="1427886"/>
            <a:chOff x="0" y="0"/>
            <a:chExt cx="3048000" cy="3048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048000" cy="2946400"/>
            </a:xfrm>
            <a:custGeom>
              <a:avLst/>
              <a:gdLst/>
              <a:ahLst/>
              <a:cxnLst/>
              <a:rect l="l" t="t" r="r" b="b"/>
              <a:pathLst>
                <a:path w="3048000" h="29464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A9DAFF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3048000" cy="2984500"/>
            </a:xfrm>
            <a:prstGeom prst="rect">
              <a:avLst/>
            </a:prstGeom>
          </p:spPr>
          <p:txBody>
            <a:bodyPr lIns="126923" tIns="126923" rIns="126923" bIns="126923" rtlCol="0" anchor="ctr"/>
            <a:lstStyle/>
            <a:p>
              <a:pPr algn="ctr">
                <a:lnSpc>
                  <a:spcPts val="1224"/>
                </a:lnSpc>
              </a:pPr>
              <a:r>
                <a:rPr lang="en-US" sz="874" spc="-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Otros métodos de inclusión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078832" y="3650294"/>
            <a:ext cx="1427552" cy="1427552"/>
            <a:chOff x="0" y="0"/>
            <a:chExt cx="3048000" cy="3048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048000" cy="2946400"/>
            </a:xfrm>
            <a:custGeom>
              <a:avLst/>
              <a:gdLst/>
              <a:ahLst/>
              <a:cxnLst/>
              <a:rect l="l" t="t" r="r" b="b"/>
              <a:pathLst>
                <a:path w="3048000" h="29464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A9DAFF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3048000" cy="2984500"/>
            </a:xfrm>
            <a:prstGeom prst="rect">
              <a:avLst/>
            </a:prstGeom>
          </p:spPr>
          <p:txBody>
            <a:bodyPr lIns="126893" tIns="126893" rIns="126893" bIns="126893" rtlCol="0" anchor="ctr"/>
            <a:lstStyle/>
            <a:p>
              <a:pPr algn="ctr">
                <a:lnSpc>
                  <a:spcPts val="1223"/>
                </a:lnSpc>
              </a:pPr>
              <a:r>
                <a:rPr lang="en-US" sz="874" spc="-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Encuestas para saber que tan necesaria es una app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506384" y="5359884"/>
            <a:ext cx="1728591" cy="1442477"/>
            <a:chOff x="0" y="0"/>
            <a:chExt cx="7859824" cy="655887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859824" cy="6457276"/>
            </a:xfrm>
            <a:custGeom>
              <a:avLst/>
              <a:gdLst/>
              <a:ahLst/>
              <a:cxnLst/>
              <a:rect l="l" t="t" r="r" b="b"/>
              <a:pathLst>
                <a:path w="7859824" h="6457276">
                  <a:moveTo>
                    <a:pt x="0" y="0"/>
                  </a:moveTo>
                  <a:lnTo>
                    <a:pt x="7859824" y="0"/>
                  </a:lnTo>
                  <a:lnTo>
                    <a:pt x="7859824" y="6457276"/>
                  </a:lnTo>
                  <a:lnTo>
                    <a:pt x="0" y="6457276"/>
                  </a:lnTo>
                  <a:close/>
                </a:path>
              </a:pathLst>
            </a:custGeom>
            <a:solidFill>
              <a:srgbClr val="FFDC5D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7859824" cy="6558876"/>
            </a:xfrm>
            <a:custGeom>
              <a:avLst/>
              <a:gdLst/>
              <a:ahLst/>
              <a:cxnLst/>
              <a:rect l="l" t="t" r="r" b="b"/>
              <a:pathLst>
                <a:path w="7859824" h="6558876">
                  <a:moveTo>
                    <a:pt x="0" y="6457276"/>
                  </a:moveTo>
                  <a:lnTo>
                    <a:pt x="7859824" y="6457276"/>
                  </a:lnTo>
                  <a:lnTo>
                    <a:pt x="7732824" y="6558876"/>
                  </a:lnTo>
                  <a:cubicBezTo>
                    <a:pt x="7732824" y="6558876"/>
                    <a:pt x="6742224" y="6482676"/>
                    <a:pt x="6640624" y="6482676"/>
                  </a:cubicBezTo>
                  <a:lnTo>
                    <a:pt x="1219200" y="6482676"/>
                  </a:lnTo>
                  <a:cubicBezTo>
                    <a:pt x="1117600" y="6482676"/>
                    <a:pt x="127000" y="6558876"/>
                    <a:pt x="127000" y="6558876"/>
                  </a:cubicBezTo>
                  <a:lnTo>
                    <a:pt x="0" y="6457276"/>
                  </a:lnTo>
                  <a:lnTo>
                    <a:pt x="0" y="0"/>
                  </a:lnTo>
                  <a:lnTo>
                    <a:pt x="7859824" y="0"/>
                  </a:lnTo>
                  <a:lnTo>
                    <a:pt x="7859824" y="6457276"/>
                  </a:lnTo>
                  <a:lnTo>
                    <a:pt x="12700" y="6457276"/>
                  </a:lnTo>
                  <a:lnTo>
                    <a:pt x="12700" y="6444576"/>
                  </a:lnTo>
                  <a:lnTo>
                    <a:pt x="7847124" y="6444576"/>
                  </a:lnTo>
                  <a:lnTo>
                    <a:pt x="7847124" y="12700"/>
                  </a:lnTo>
                  <a:lnTo>
                    <a:pt x="12700" y="12700"/>
                  </a:lnTo>
                  <a:lnTo>
                    <a:pt x="12700" y="6457276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7859824" cy="6485851"/>
            </a:xfrm>
            <a:prstGeom prst="rect">
              <a:avLst/>
            </a:prstGeom>
          </p:spPr>
          <p:txBody>
            <a:bodyPr lIns="59586" tIns="59586" rIns="59586" bIns="59586" rtlCol="0" anchor="ctr"/>
            <a:lstStyle/>
            <a:p>
              <a:pPr algn="ctr">
                <a:lnSpc>
                  <a:spcPts val="1261"/>
                </a:lnSpc>
              </a:pPr>
              <a:r>
                <a:rPr lang="en-US" sz="90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Realizar la geolocalización del ambos campus para poder entregar una ubicación 100% exacta.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514194" y="7226871"/>
            <a:ext cx="1651629" cy="1651629"/>
            <a:chOff x="0" y="0"/>
            <a:chExt cx="3048000" cy="30480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048000" cy="2946400"/>
            </a:xfrm>
            <a:custGeom>
              <a:avLst/>
              <a:gdLst/>
              <a:ahLst/>
              <a:cxnLst/>
              <a:rect l="l" t="t" r="r" b="b"/>
              <a:pathLst>
                <a:path w="3048000" h="29464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FFDC5D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3048000" cy="2974975"/>
            </a:xfrm>
            <a:prstGeom prst="rect">
              <a:avLst/>
            </a:prstGeom>
          </p:spPr>
          <p:txBody>
            <a:bodyPr lIns="146811" tIns="146811" rIns="146811" bIns="146811" rtlCol="0" anchor="ctr"/>
            <a:lstStyle/>
            <a:p>
              <a:pPr algn="ctr">
                <a:lnSpc>
                  <a:spcPts val="1416"/>
                </a:lnSpc>
              </a:pPr>
              <a:r>
                <a:rPr lang="en-US" sz="1011" spc="-1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A quien se le debe avisar si en nuestra app hay un boton de emergencia y le ocurre algo al usuario </a:t>
              </a:r>
            </a:p>
            <a:p>
              <a:pPr algn="ctr">
                <a:lnSpc>
                  <a:spcPts val="1416"/>
                </a:lnSpc>
              </a:pPr>
              <a:endParaRPr lang="en-US" sz="1011" spc="-1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4389803" y="3836408"/>
            <a:ext cx="1452168" cy="1452168"/>
            <a:chOff x="0" y="0"/>
            <a:chExt cx="3048000" cy="3048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048000" cy="2946400"/>
            </a:xfrm>
            <a:custGeom>
              <a:avLst/>
              <a:gdLst/>
              <a:ahLst/>
              <a:cxnLst/>
              <a:rect l="l" t="t" r="r" b="b"/>
              <a:pathLst>
                <a:path w="3048000" h="29464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97EDAA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28575"/>
              <a:ext cx="3048000" cy="2974975"/>
            </a:xfrm>
            <a:prstGeom prst="rect">
              <a:avLst/>
            </a:prstGeom>
          </p:spPr>
          <p:txBody>
            <a:bodyPr lIns="129082" tIns="129082" rIns="129082" bIns="129082" rtlCol="0" anchor="ctr"/>
            <a:lstStyle/>
            <a:p>
              <a:pPr algn="ctr">
                <a:lnSpc>
                  <a:spcPts val="1245"/>
                </a:lnSpc>
              </a:pPr>
              <a:r>
                <a:rPr lang="en-US" sz="889" spc="-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Recomendaciones para viajes seguros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2262686" y="4131829"/>
            <a:ext cx="1460367" cy="1460367"/>
            <a:chOff x="0" y="0"/>
            <a:chExt cx="3048000" cy="30480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048000" cy="2946400"/>
            </a:xfrm>
            <a:custGeom>
              <a:avLst/>
              <a:gdLst/>
              <a:ahLst/>
              <a:cxnLst/>
              <a:rect l="l" t="t" r="r" b="b"/>
              <a:pathLst>
                <a:path w="3048000" h="29464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FFC5CD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28575"/>
              <a:ext cx="3048000" cy="2974975"/>
            </a:xfrm>
            <a:prstGeom prst="rect">
              <a:avLst/>
            </a:prstGeom>
          </p:spPr>
          <p:txBody>
            <a:bodyPr lIns="129810" tIns="129810" rIns="129810" bIns="129810" rtlCol="0" anchor="ctr"/>
            <a:lstStyle/>
            <a:p>
              <a:pPr algn="ctr">
                <a:lnSpc>
                  <a:spcPts val="1252"/>
                </a:lnSpc>
              </a:pPr>
              <a:r>
                <a:rPr lang="en-US" sz="894" spc="-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Modalidad para colocar manualmente la ubicación a la que se dirige en caso de que algun acompañante quiera ayudar.</a:t>
              </a:r>
            </a:p>
            <a:p>
              <a:pPr algn="ctr">
                <a:lnSpc>
                  <a:spcPts val="1252"/>
                </a:lnSpc>
              </a:pPr>
              <a:endParaRPr lang="en-US" sz="894" spc="-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0168384" y="3650294"/>
            <a:ext cx="1513420" cy="1427552"/>
            <a:chOff x="0" y="0"/>
            <a:chExt cx="3231340" cy="30480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3231340" cy="2946400"/>
            </a:xfrm>
            <a:custGeom>
              <a:avLst/>
              <a:gdLst/>
              <a:ahLst/>
              <a:cxnLst/>
              <a:rect l="l" t="t" r="r" b="b"/>
              <a:pathLst>
                <a:path w="3231340" h="2946400">
                  <a:moveTo>
                    <a:pt x="0" y="0"/>
                  </a:moveTo>
                  <a:lnTo>
                    <a:pt x="3231340" y="0"/>
                  </a:lnTo>
                  <a:lnTo>
                    <a:pt x="323134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97EDAA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0"/>
              <a:ext cx="3231340" cy="3048000"/>
            </a:xfrm>
            <a:custGeom>
              <a:avLst/>
              <a:gdLst/>
              <a:ahLst/>
              <a:cxnLst/>
              <a:rect l="l" t="t" r="r" b="b"/>
              <a:pathLst>
                <a:path w="3231340" h="3048000">
                  <a:moveTo>
                    <a:pt x="0" y="2946400"/>
                  </a:moveTo>
                  <a:lnTo>
                    <a:pt x="3231340" y="2946400"/>
                  </a:lnTo>
                  <a:lnTo>
                    <a:pt x="3104340" y="3048000"/>
                  </a:lnTo>
                  <a:cubicBezTo>
                    <a:pt x="3104340" y="3048000"/>
                    <a:pt x="2113740" y="2971800"/>
                    <a:pt x="201214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231340" y="0"/>
                  </a:lnTo>
                  <a:lnTo>
                    <a:pt x="323134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218640" y="2933700"/>
                  </a:lnTo>
                  <a:lnTo>
                    <a:pt x="321864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3231340" cy="2984500"/>
            </a:xfrm>
            <a:prstGeom prst="rect">
              <a:avLst/>
            </a:prstGeom>
          </p:spPr>
          <p:txBody>
            <a:bodyPr lIns="126893" tIns="126893" rIns="126893" bIns="126893" rtlCol="0" anchor="ctr"/>
            <a:lstStyle/>
            <a:p>
              <a:pPr algn="ctr">
                <a:lnSpc>
                  <a:spcPts val="1223"/>
                </a:lnSpc>
              </a:pPr>
              <a:r>
                <a:rPr lang="en-US" sz="874" spc="-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Tener incorporado de forma implícita en la aplicación un mapa 3D del campus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6218249" y="7608841"/>
            <a:ext cx="1448598" cy="1448598"/>
            <a:chOff x="0" y="0"/>
            <a:chExt cx="3048000" cy="30480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3048000" cy="2946400"/>
            </a:xfrm>
            <a:custGeom>
              <a:avLst/>
              <a:gdLst/>
              <a:ahLst/>
              <a:cxnLst/>
              <a:rect l="l" t="t" r="r" b="b"/>
              <a:pathLst>
                <a:path w="3048000" h="29464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97EDAA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28575"/>
              <a:ext cx="3048000" cy="2974975"/>
            </a:xfrm>
            <a:prstGeom prst="rect">
              <a:avLst/>
            </a:prstGeom>
          </p:spPr>
          <p:txBody>
            <a:bodyPr lIns="128764" tIns="128764" rIns="128764" bIns="128764" rtlCol="0" anchor="ctr"/>
            <a:lstStyle/>
            <a:p>
              <a:pPr algn="ctr">
                <a:lnSpc>
                  <a:spcPts val="1242"/>
                </a:lnSpc>
              </a:pPr>
              <a:r>
                <a:rPr lang="en-US" sz="887" spc="-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Puntos clave para guardar (casa personal o amigos, universidad, edificios, tiendas, etc.)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968921" y="7510204"/>
            <a:ext cx="1547234" cy="1547234"/>
            <a:chOff x="0" y="0"/>
            <a:chExt cx="3048000" cy="30480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3048000" cy="2946400"/>
            </a:xfrm>
            <a:custGeom>
              <a:avLst/>
              <a:gdLst/>
              <a:ahLst/>
              <a:cxnLst/>
              <a:rect l="l" t="t" r="r" b="b"/>
              <a:pathLst>
                <a:path w="3048000" h="29464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97EDAA"/>
            </a:solidFill>
          </p:spPr>
        </p:sp>
        <p:sp>
          <p:nvSpPr>
            <p:cNvPr id="65" name="Freeform 65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28575"/>
              <a:ext cx="3048000" cy="2974975"/>
            </a:xfrm>
            <a:prstGeom prst="rect">
              <a:avLst/>
            </a:prstGeom>
          </p:spPr>
          <p:txBody>
            <a:bodyPr lIns="137532" tIns="137532" rIns="137532" bIns="137532" rtlCol="0" anchor="ctr"/>
            <a:lstStyle/>
            <a:p>
              <a:pPr algn="ctr">
                <a:lnSpc>
                  <a:spcPts val="1326"/>
                </a:lnSpc>
              </a:pPr>
              <a:r>
                <a:rPr lang="en-US" sz="947" spc="-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Permitir guardar viajes cuando son recurrentes.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4604042" y="5337754"/>
            <a:ext cx="1486737" cy="1486737"/>
            <a:chOff x="0" y="0"/>
            <a:chExt cx="3048000" cy="30480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3048000" cy="2946400"/>
            </a:xfrm>
            <a:custGeom>
              <a:avLst/>
              <a:gdLst/>
              <a:ahLst/>
              <a:cxnLst/>
              <a:rect l="l" t="t" r="r" b="b"/>
              <a:pathLst>
                <a:path w="3048000" h="29464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97EDAA"/>
            </a:solidFill>
          </p:spPr>
        </p:sp>
        <p:sp>
          <p:nvSpPr>
            <p:cNvPr id="69" name="Freeform 69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28575"/>
              <a:ext cx="3048000" cy="2974975"/>
            </a:xfrm>
            <a:prstGeom prst="rect">
              <a:avLst/>
            </a:prstGeom>
          </p:spPr>
          <p:txBody>
            <a:bodyPr lIns="132154" tIns="132154" rIns="132154" bIns="132154" rtlCol="0" anchor="ctr"/>
            <a:lstStyle/>
            <a:p>
              <a:pPr algn="ctr">
                <a:lnSpc>
                  <a:spcPts val="1274"/>
                </a:lnSpc>
              </a:pPr>
              <a:r>
                <a:rPr lang="en-US" sz="910" spc="-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Mejor acceso a configurar la app mediante la voz</a:t>
              </a:r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714833" y="8113862"/>
            <a:ext cx="1459669" cy="1459669"/>
            <a:chOff x="0" y="0"/>
            <a:chExt cx="3048000" cy="30480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3048000" cy="2946400"/>
            </a:xfrm>
            <a:custGeom>
              <a:avLst/>
              <a:gdLst/>
              <a:ahLst/>
              <a:cxnLst/>
              <a:rect l="l" t="t" r="r" b="b"/>
              <a:pathLst>
                <a:path w="3048000" h="29464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FFC5CD"/>
            </a:solidFill>
          </p:spPr>
        </p:sp>
        <p:sp>
          <p:nvSpPr>
            <p:cNvPr id="73" name="Freeform 73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0" y="-28575"/>
              <a:ext cx="3048000" cy="2974975"/>
            </a:xfrm>
            <a:prstGeom prst="rect">
              <a:avLst/>
            </a:prstGeom>
          </p:spPr>
          <p:txBody>
            <a:bodyPr lIns="129748" tIns="129748" rIns="129748" bIns="129748" rtlCol="0" anchor="ctr"/>
            <a:lstStyle/>
            <a:p>
              <a:pPr algn="ctr">
                <a:lnSpc>
                  <a:spcPts val="1251"/>
                </a:lnSpc>
              </a:pPr>
              <a:r>
                <a:rPr lang="en-US" sz="893" spc="-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Todas las teclas deben tener sonidos.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5519853" y="5892834"/>
            <a:ext cx="1500690" cy="1452168"/>
            <a:chOff x="0" y="0"/>
            <a:chExt cx="3149845" cy="30480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3149845" cy="2946400"/>
            </a:xfrm>
            <a:custGeom>
              <a:avLst/>
              <a:gdLst/>
              <a:ahLst/>
              <a:cxnLst/>
              <a:rect l="l" t="t" r="r" b="b"/>
              <a:pathLst>
                <a:path w="3149845" h="2946400">
                  <a:moveTo>
                    <a:pt x="0" y="0"/>
                  </a:moveTo>
                  <a:lnTo>
                    <a:pt x="3149845" y="0"/>
                  </a:lnTo>
                  <a:lnTo>
                    <a:pt x="3149845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97EDAA"/>
            </a:solidFill>
          </p:spPr>
        </p:sp>
        <p:sp>
          <p:nvSpPr>
            <p:cNvPr id="77" name="Freeform 77"/>
            <p:cNvSpPr/>
            <p:nvPr/>
          </p:nvSpPr>
          <p:spPr>
            <a:xfrm>
              <a:off x="0" y="0"/>
              <a:ext cx="3149845" cy="3048000"/>
            </a:xfrm>
            <a:custGeom>
              <a:avLst/>
              <a:gdLst/>
              <a:ahLst/>
              <a:cxnLst/>
              <a:rect l="l" t="t" r="r" b="b"/>
              <a:pathLst>
                <a:path w="3149845" h="3048000">
                  <a:moveTo>
                    <a:pt x="0" y="2946400"/>
                  </a:moveTo>
                  <a:lnTo>
                    <a:pt x="3149845" y="2946400"/>
                  </a:lnTo>
                  <a:lnTo>
                    <a:pt x="3022845" y="3048000"/>
                  </a:lnTo>
                  <a:cubicBezTo>
                    <a:pt x="3022845" y="3048000"/>
                    <a:pt x="2032245" y="2971800"/>
                    <a:pt x="1930645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149845" y="0"/>
                  </a:lnTo>
                  <a:lnTo>
                    <a:pt x="3149845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137145" y="2933700"/>
                  </a:lnTo>
                  <a:lnTo>
                    <a:pt x="3137145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0" y="-28575"/>
              <a:ext cx="3149845" cy="2974975"/>
            </a:xfrm>
            <a:prstGeom prst="rect">
              <a:avLst/>
            </a:prstGeom>
          </p:spPr>
          <p:txBody>
            <a:bodyPr lIns="129082" tIns="129082" rIns="129082" bIns="129082" rtlCol="0" anchor="ctr"/>
            <a:lstStyle/>
            <a:p>
              <a:pPr algn="ctr">
                <a:lnSpc>
                  <a:spcPts val="1245"/>
                </a:lnSpc>
              </a:pPr>
              <a:r>
                <a:rPr lang="en-US" sz="889" spc="-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Base de datos que permita ver la cantidad de personas con discapacidad que existen como censo</a:t>
              </a:r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6455603" y="5766939"/>
            <a:ext cx="1459669" cy="1459669"/>
            <a:chOff x="0" y="0"/>
            <a:chExt cx="3048000" cy="30480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3048000" cy="2946400"/>
            </a:xfrm>
            <a:custGeom>
              <a:avLst/>
              <a:gdLst/>
              <a:ahLst/>
              <a:cxnLst/>
              <a:rect l="l" t="t" r="r" b="b"/>
              <a:pathLst>
                <a:path w="3048000" h="29464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FFC5CD"/>
            </a:solidFill>
          </p:spPr>
        </p:sp>
        <p:sp>
          <p:nvSpPr>
            <p:cNvPr id="81" name="Freeform 81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id="82" name="TextBox 82"/>
            <p:cNvSpPr txBox="1"/>
            <p:nvPr/>
          </p:nvSpPr>
          <p:spPr>
            <a:xfrm>
              <a:off x="0" y="-28575"/>
              <a:ext cx="3048000" cy="2974975"/>
            </a:xfrm>
            <a:prstGeom prst="rect">
              <a:avLst/>
            </a:prstGeom>
          </p:spPr>
          <p:txBody>
            <a:bodyPr lIns="129748" tIns="129748" rIns="129748" bIns="129748" rtlCol="0" anchor="ctr"/>
            <a:lstStyle/>
            <a:p>
              <a:pPr algn="ctr">
                <a:lnSpc>
                  <a:spcPts val="1251"/>
                </a:lnSpc>
              </a:pPr>
              <a:r>
                <a:rPr lang="en-US" sz="893" spc="-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Escaneo de entorno con cámara + IA</a:t>
              </a:r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9002239" y="7711901"/>
            <a:ext cx="1621741" cy="1621741"/>
            <a:chOff x="0" y="0"/>
            <a:chExt cx="3048000" cy="304800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3048000" cy="2946400"/>
            </a:xfrm>
            <a:custGeom>
              <a:avLst/>
              <a:gdLst/>
              <a:ahLst/>
              <a:cxnLst/>
              <a:rect l="l" t="t" r="r" b="b"/>
              <a:pathLst>
                <a:path w="3048000" h="29464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FFC5CD"/>
            </a:solidFill>
          </p:spPr>
        </p:sp>
        <p:sp>
          <p:nvSpPr>
            <p:cNvPr id="85" name="Freeform 85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id="86" name="TextBox 86"/>
            <p:cNvSpPr txBox="1"/>
            <p:nvPr/>
          </p:nvSpPr>
          <p:spPr>
            <a:xfrm>
              <a:off x="0" y="-28575"/>
              <a:ext cx="3048000" cy="2974975"/>
            </a:xfrm>
            <a:prstGeom prst="rect">
              <a:avLst/>
            </a:prstGeom>
          </p:spPr>
          <p:txBody>
            <a:bodyPr lIns="144155" tIns="144155" rIns="144155" bIns="144155" rtlCol="0" anchor="ctr"/>
            <a:lstStyle/>
            <a:p>
              <a:pPr algn="ctr">
                <a:lnSpc>
                  <a:spcPts val="1390"/>
                </a:lnSpc>
              </a:pPr>
              <a:r>
                <a:rPr lang="en-US" sz="993" spc="-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Reconocimiento de señalética que aviso si la sala encontrada es la correcta.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9241" y="1162446"/>
            <a:ext cx="3245008" cy="7930816"/>
            <a:chOff x="0" y="0"/>
            <a:chExt cx="3186237" cy="77871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86237" cy="7787179"/>
            </a:xfrm>
            <a:custGeom>
              <a:avLst/>
              <a:gdLst/>
              <a:ahLst/>
              <a:cxnLst/>
              <a:rect l="l" t="t" r="r" b="b"/>
              <a:pathLst>
                <a:path w="3186237" h="7787179">
                  <a:moveTo>
                    <a:pt x="3061777" y="7787179"/>
                  </a:moveTo>
                  <a:lnTo>
                    <a:pt x="124460" y="7787179"/>
                  </a:lnTo>
                  <a:cubicBezTo>
                    <a:pt x="55880" y="7787179"/>
                    <a:pt x="0" y="7731299"/>
                    <a:pt x="0" y="76627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61777" y="0"/>
                  </a:lnTo>
                  <a:cubicBezTo>
                    <a:pt x="3130357" y="0"/>
                    <a:pt x="3186237" y="55880"/>
                    <a:pt x="3186237" y="124460"/>
                  </a:cubicBezTo>
                  <a:lnTo>
                    <a:pt x="3186237" y="7662719"/>
                  </a:lnTo>
                  <a:cubicBezTo>
                    <a:pt x="3186237" y="7731299"/>
                    <a:pt x="3130357" y="7787179"/>
                    <a:pt x="3061777" y="7787179"/>
                  </a:cubicBezTo>
                  <a:close/>
                </a:path>
              </a:pathLst>
            </a:custGeom>
            <a:solidFill>
              <a:srgbClr val="F0D4D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6042655" y="43235"/>
            <a:ext cx="6202690" cy="99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06"/>
              </a:lnSpc>
              <a:spcBef>
                <a:spcPct val="0"/>
              </a:spcBef>
            </a:pPr>
            <a:r>
              <a:rPr lang="en-US" sz="5790" b="1" spc="-57">
                <a:solidFill>
                  <a:srgbClr val="FBFBFB"/>
                </a:solidFill>
                <a:latin typeface="DM Sans Bold"/>
                <a:ea typeface="DM Sans Bold"/>
                <a:cs typeface="DM Sans Bold"/>
                <a:sym typeface="DM Sans Bold"/>
              </a:rPr>
              <a:t>Mapa de afinidad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99241" y="1162446"/>
            <a:ext cx="3245008" cy="747120"/>
            <a:chOff x="0" y="0"/>
            <a:chExt cx="4326677" cy="99616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326677" cy="996160"/>
              <a:chOff x="0" y="0"/>
              <a:chExt cx="4206836" cy="96856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206837" cy="968569"/>
              </a:xfrm>
              <a:custGeom>
                <a:avLst/>
                <a:gdLst/>
                <a:ahLst/>
                <a:cxnLst/>
                <a:rect l="l" t="t" r="r" b="b"/>
                <a:pathLst>
                  <a:path w="4206837" h="968569">
                    <a:moveTo>
                      <a:pt x="4082376" y="968569"/>
                    </a:moveTo>
                    <a:lnTo>
                      <a:pt x="124460" y="968569"/>
                    </a:lnTo>
                    <a:cubicBezTo>
                      <a:pt x="55880" y="968569"/>
                      <a:pt x="0" y="912689"/>
                      <a:pt x="0" y="84410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082376" y="0"/>
                    </a:lnTo>
                    <a:cubicBezTo>
                      <a:pt x="4150956" y="0"/>
                      <a:pt x="4206837" y="55880"/>
                      <a:pt x="4206837" y="124460"/>
                    </a:cubicBezTo>
                    <a:lnTo>
                      <a:pt x="4206837" y="844109"/>
                    </a:lnTo>
                    <a:cubicBezTo>
                      <a:pt x="4206837" y="912689"/>
                      <a:pt x="4150956" y="968569"/>
                      <a:pt x="4082376" y="968569"/>
                    </a:cubicBezTo>
                    <a:close/>
                  </a:path>
                </a:pathLst>
              </a:custGeom>
              <a:solidFill>
                <a:srgbClr val="F32424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368932" y="202963"/>
              <a:ext cx="3588813" cy="609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6"/>
                </a:lnSpc>
              </a:pPr>
              <a:r>
                <a:rPr lang="en-US" sz="1641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Investigación y conocimiento del usuario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56347" y="2092490"/>
            <a:ext cx="2722110" cy="293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</a:pPr>
            <a:r>
              <a:rPr lang="en-US" sz="14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1.-Falta entrevistar a una persona para saber sus necesidades reales </a:t>
            </a:r>
          </a:p>
          <a:p>
            <a:pPr algn="ctr">
              <a:lnSpc>
                <a:spcPts val="1681"/>
              </a:lnSpc>
            </a:pPr>
            <a:endParaRPr lang="en-US" sz="144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1681"/>
              </a:lnSpc>
            </a:pPr>
            <a:r>
              <a:rPr lang="en-US" sz="14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2.-Alguna ayuda para identificar a qué tipo de personas se dirige la app. </a:t>
            </a:r>
          </a:p>
          <a:p>
            <a:pPr algn="ctr">
              <a:lnSpc>
                <a:spcPts val="1681"/>
              </a:lnSpc>
            </a:pPr>
            <a:endParaRPr lang="en-US" sz="144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1681"/>
              </a:lnSpc>
            </a:pPr>
            <a:r>
              <a:rPr lang="en-US" sz="14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3.-Encuestas para saber qué tan necesaria es una app. </a:t>
            </a:r>
          </a:p>
          <a:p>
            <a:pPr algn="ctr">
              <a:lnSpc>
                <a:spcPts val="1681"/>
              </a:lnSpc>
            </a:pPr>
            <a:endParaRPr lang="en-US" sz="144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1681"/>
              </a:lnSpc>
            </a:pPr>
            <a:r>
              <a:rPr lang="en-US" sz="14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3.-Entrevistar a una persona con discapacidad visual de la universidad.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6347" y="5242154"/>
            <a:ext cx="2652492" cy="41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2"/>
              </a:lnSpc>
            </a:pPr>
            <a:r>
              <a:rPr lang="en-US" sz="14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Patrón: Conocer al usuario y validar necesidades.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002333" y="1178092"/>
            <a:ext cx="3245008" cy="7930816"/>
            <a:chOff x="0" y="0"/>
            <a:chExt cx="3186237" cy="77871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86237" cy="7787179"/>
            </a:xfrm>
            <a:custGeom>
              <a:avLst/>
              <a:gdLst/>
              <a:ahLst/>
              <a:cxnLst/>
              <a:rect l="l" t="t" r="r" b="b"/>
              <a:pathLst>
                <a:path w="3186237" h="7787179">
                  <a:moveTo>
                    <a:pt x="3061777" y="7787179"/>
                  </a:moveTo>
                  <a:lnTo>
                    <a:pt x="124460" y="7787179"/>
                  </a:lnTo>
                  <a:cubicBezTo>
                    <a:pt x="55880" y="7787179"/>
                    <a:pt x="0" y="7731299"/>
                    <a:pt x="0" y="76627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61777" y="0"/>
                  </a:lnTo>
                  <a:cubicBezTo>
                    <a:pt x="3130357" y="0"/>
                    <a:pt x="3186237" y="55880"/>
                    <a:pt x="3186237" y="124460"/>
                  </a:cubicBezTo>
                  <a:lnTo>
                    <a:pt x="3186237" y="7662719"/>
                  </a:lnTo>
                  <a:cubicBezTo>
                    <a:pt x="3186237" y="7731299"/>
                    <a:pt x="3130357" y="7787179"/>
                    <a:pt x="3061777" y="7787179"/>
                  </a:cubicBezTo>
                  <a:close/>
                </a:path>
              </a:pathLst>
            </a:custGeom>
            <a:solidFill>
              <a:srgbClr val="D1E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002333" y="1178092"/>
            <a:ext cx="3245008" cy="765935"/>
            <a:chOff x="0" y="0"/>
            <a:chExt cx="3966630" cy="9362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66630" cy="936263"/>
            </a:xfrm>
            <a:custGeom>
              <a:avLst/>
              <a:gdLst/>
              <a:ahLst/>
              <a:cxnLst/>
              <a:rect l="l" t="t" r="r" b="b"/>
              <a:pathLst>
                <a:path w="3966630" h="936263">
                  <a:moveTo>
                    <a:pt x="3842169" y="936263"/>
                  </a:moveTo>
                  <a:lnTo>
                    <a:pt x="124460" y="936263"/>
                  </a:lnTo>
                  <a:cubicBezTo>
                    <a:pt x="55880" y="936263"/>
                    <a:pt x="0" y="880383"/>
                    <a:pt x="0" y="8118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42170" y="0"/>
                  </a:lnTo>
                  <a:cubicBezTo>
                    <a:pt x="3910750" y="0"/>
                    <a:pt x="3966630" y="55880"/>
                    <a:pt x="3966630" y="124460"/>
                  </a:cubicBezTo>
                  <a:lnTo>
                    <a:pt x="3966630" y="811803"/>
                  </a:lnTo>
                  <a:cubicBezTo>
                    <a:pt x="3966630" y="880383"/>
                    <a:pt x="3910750" y="936263"/>
                    <a:pt x="3842170" y="936263"/>
                  </a:cubicBezTo>
                  <a:close/>
                </a:path>
              </a:pathLst>
            </a:custGeom>
            <a:solidFill>
              <a:srgbClr val="22A1E2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324636" y="1418417"/>
            <a:ext cx="2691610" cy="241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741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Accesibilidad e inclusión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24636" y="2092490"/>
            <a:ext cx="2691610" cy="251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</a:pPr>
            <a:r>
              <a:rPr lang="en-US" sz="14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1.-Mejor acceso a configurar la app mediante la voz.</a:t>
            </a:r>
          </a:p>
          <a:p>
            <a:pPr algn="ctr">
              <a:lnSpc>
                <a:spcPts val="1681"/>
              </a:lnSpc>
            </a:pPr>
            <a:endParaRPr lang="en-US" sz="144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1681"/>
              </a:lnSpc>
            </a:pPr>
            <a:r>
              <a:rPr lang="en-US" sz="14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2.-Todos los teclas deben tener sonidos.</a:t>
            </a:r>
          </a:p>
          <a:p>
            <a:pPr algn="ctr">
              <a:lnSpc>
                <a:spcPts val="1681"/>
              </a:lnSpc>
            </a:pPr>
            <a:endParaRPr lang="en-US" sz="144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1681"/>
              </a:lnSpc>
            </a:pPr>
            <a:r>
              <a:rPr lang="en-US" sz="14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3.-Otros métodos de inclusión.</a:t>
            </a:r>
          </a:p>
          <a:p>
            <a:pPr algn="ctr">
              <a:lnSpc>
                <a:spcPts val="1681"/>
              </a:lnSpc>
            </a:pPr>
            <a:endParaRPr lang="en-US" sz="144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1681"/>
              </a:lnSpc>
            </a:pPr>
            <a:r>
              <a:rPr lang="en-US" sz="14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4.-Reconocimiento de señalamientos que avise si la sala encontrada es la correcta.</a:t>
            </a:r>
          </a:p>
          <a:p>
            <a:pPr algn="ctr">
              <a:lnSpc>
                <a:spcPts val="1681"/>
              </a:lnSpc>
            </a:pPr>
            <a:endParaRPr lang="en-US" sz="144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324636" y="4682784"/>
            <a:ext cx="2691610" cy="41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</a:pPr>
            <a:r>
              <a:rPr lang="en-US" sz="14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Patrón: Accesibilidad para personas con discapacidad.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540120" y="1162446"/>
            <a:ext cx="3245008" cy="7930816"/>
            <a:chOff x="0" y="0"/>
            <a:chExt cx="3186237" cy="77871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86237" cy="7787179"/>
            </a:xfrm>
            <a:custGeom>
              <a:avLst/>
              <a:gdLst/>
              <a:ahLst/>
              <a:cxnLst/>
              <a:rect l="l" t="t" r="r" b="b"/>
              <a:pathLst>
                <a:path w="3186237" h="7787179">
                  <a:moveTo>
                    <a:pt x="3061777" y="7787179"/>
                  </a:moveTo>
                  <a:lnTo>
                    <a:pt x="124460" y="7787179"/>
                  </a:lnTo>
                  <a:cubicBezTo>
                    <a:pt x="55880" y="7787179"/>
                    <a:pt x="0" y="7731299"/>
                    <a:pt x="0" y="76627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61777" y="0"/>
                  </a:lnTo>
                  <a:cubicBezTo>
                    <a:pt x="3130357" y="0"/>
                    <a:pt x="3186237" y="55880"/>
                    <a:pt x="3186237" y="124460"/>
                  </a:cubicBezTo>
                  <a:lnTo>
                    <a:pt x="3186237" y="7662719"/>
                  </a:lnTo>
                  <a:cubicBezTo>
                    <a:pt x="3186237" y="7731299"/>
                    <a:pt x="3130357" y="7787179"/>
                    <a:pt x="3061777" y="7787179"/>
                  </a:cubicBezTo>
                  <a:close/>
                </a:path>
              </a:pathLst>
            </a:custGeom>
            <a:solidFill>
              <a:srgbClr val="BBF0B2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7540120" y="1162446"/>
            <a:ext cx="3245008" cy="781581"/>
            <a:chOff x="0" y="0"/>
            <a:chExt cx="3966630" cy="9553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966630" cy="955388"/>
            </a:xfrm>
            <a:custGeom>
              <a:avLst/>
              <a:gdLst/>
              <a:ahLst/>
              <a:cxnLst/>
              <a:rect l="l" t="t" r="r" b="b"/>
              <a:pathLst>
                <a:path w="3966630" h="955388">
                  <a:moveTo>
                    <a:pt x="3842169" y="955388"/>
                  </a:moveTo>
                  <a:lnTo>
                    <a:pt x="124460" y="955388"/>
                  </a:lnTo>
                  <a:cubicBezTo>
                    <a:pt x="55880" y="955388"/>
                    <a:pt x="0" y="899508"/>
                    <a:pt x="0" y="83092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42170" y="0"/>
                  </a:lnTo>
                  <a:cubicBezTo>
                    <a:pt x="3910750" y="0"/>
                    <a:pt x="3966630" y="55880"/>
                    <a:pt x="3966630" y="124460"/>
                  </a:cubicBezTo>
                  <a:lnTo>
                    <a:pt x="3966630" y="830928"/>
                  </a:lnTo>
                  <a:cubicBezTo>
                    <a:pt x="3966630" y="899508"/>
                    <a:pt x="3910750" y="955388"/>
                    <a:pt x="3842170" y="955388"/>
                  </a:cubicBezTo>
                  <a:close/>
                </a:path>
              </a:pathLst>
            </a:custGeom>
            <a:solidFill>
              <a:srgbClr val="2CE222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7816820" y="1441811"/>
            <a:ext cx="2691610" cy="241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741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Seguridad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42989" y="2092490"/>
            <a:ext cx="2639270" cy="161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</a:pPr>
            <a:r>
              <a:rPr lang="en-US" sz="14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1.-A quién se le debe avisar si en nuestra app hay un botón de emergencia y le ocurre algo al usuario.</a:t>
            </a:r>
          </a:p>
          <a:p>
            <a:pPr algn="ctr">
              <a:lnSpc>
                <a:spcPts val="1681"/>
              </a:lnSpc>
            </a:pPr>
            <a:endParaRPr lang="en-US" sz="144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1681"/>
              </a:lnSpc>
            </a:pPr>
            <a:r>
              <a:rPr lang="en-US" sz="14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2.-Recomendaciones para viajes seguros.</a:t>
            </a:r>
          </a:p>
          <a:p>
            <a:pPr algn="ctr">
              <a:lnSpc>
                <a:spcPts val="1215"/>
              </a:lnSpc>
            </a:pPr>
            <a:endParaRPr lang="en-US" sz="144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828365" y="3841910"/>
            <a:ext cx="2699652" cy="41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"/>
              </a:lnSpc>
            </a:pPr>
            <a:r>
              <a:rPr lang="en-US" sz="14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Patrón: Seguridad y apoyo en situaciones de emergencia.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1006019" y="1162446"/>
            <a:ext cx="3245008" cy="7930816"/>
            <a:chOff x="0" y="0"/>
            <a:chExt cx="3186237" cy="778717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186237" cy="7787179"/>
            </a:xfrm>
            <a:custGeom>
              <a:avLst/>
              <a:gdLst/>
              <a:ahLst/>
              <a:cxnLst/>
              <a:rect l="l" t="t" r="r" b="b"/>
              <a:pathLst>
                <a:path w="3186237" h="7787179">
                  <a:moveTo>
                    <a:pt x="3061777" y="7787179"/>
                  </a:moveTo>
                  <a:lnTo>
                    <a:pt x="124460" y="7787179"/>
                  </a:lnTo>
                  <a:cubicBezTo>
                    <a:pt x="55880" y="7787179"/>
                    <a:pt x="0" y="7731299"/>
                    <a:pt x="0" y="76627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61777" y="0"/>
                  </a:lnTo>
                  <a:cubicBezTo>
                    <a:pt x="3130357" y="0"/>
                    <a:pt x="3186237" y="55880"/>
                    <a:pt x="3186237" y="124460"/>
                  </a:cubicBezTo>
                  <a:lnTo>
                    <a:pt x="3186237" y="7662719"/>
                  </a:lnTo>
                  <a:cubicBezTo>
                    <a:pt x="3186237" y="7731299"/>
                    <a:pt x="3130357" y="7787179"/>
                    <a:pt x="3061777" y="7787179"/>
                  </a:cubicBezTo>
                  <a:close/>
                </a:path>
              </a:pathLst>
            </a:custGeom>
            <a:solidFill>
              <a:srgbClr val="F1E7DD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1006019" y="1162446"/>
            <a:ext cx="3245008" cy="781581"/>
            <a:chOff x="0" y="0"/>
            <a:chExt cx="4326677" cy="1042108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4326677" cy="1042108"/>
              <a:chOff x="0" y="0"/>
              <a:chExt cx="4021354" cy="96856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4021354" cy="968569"/>
              </a:xfrm>
              <a:custGeom>
                <a:avLst/>
                <a:gdLst/>
                <a:ahLst/>
                <a:cxnLst/>
                <a:rect l="l" t="t" r="r" b="b"/>
                <a:pathLst>
                  <a:path w="4021354" h="968569">
                    <a:moveTo>
                      <a:pt x="3896894" y="968569"/>
                    </a:moveTo>
                    <a:lnTo>
                      <a:pt x="124460" y="968569"/>
                    </a:lnTo>
                    <a:cubicBezTo>
                      <a:pt x="55880" y="968569"/>
                      <a:pt x="0" y="912689"/>
                      <a:pt x="0" y="84410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96894" y="0"/>
                    </a:lnTo>
                    <a:cubicBezTo>
                      <a:pt x="3965473" y="0"/>
                      <a:pt x="4021354" y="55880"/>
                      <a:pt x="4021354" y="124460"/>
                    </a:cubicBezTo>
                    <a:lnTo>
                      <a:pt x="4021354" y="844109"/>
                    </a:lnTo>
                    <a:cubicBezTo>
                      <a:pt x="4021354" y="912689"/>
                      <a:pt x="3965473" y="968569"/>
                      <a:pt x="3896894" y="968569"/>
                    </a:cubicBezTo>
                    <a:close/>
                  </a:path>
                </a:pathLst>
              </a:custGeom>
              <a:solidFill>
                <a:srgbClr val="CB6CE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368932" y="220971"/>
              <a:ext cx="3588813" cy="6287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9"/>
                </a:lnSpc>
              </a:pPr>
              <a:r>
                <a:rPr lang="en-US" sz="1717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Orientación y geolocalización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1222122" y="2092490"/>
            <a:ext cx="2822338" cy="5597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2"/>
              </a:lnSpc>
            </a:pPr>
            <a:r>
              <a:rPr lang="en-US" sz="14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1.- Tener incorporado un mapa 3D del campus.</a:t>
            </a:r>
          </a:p>
          <a:p>
            <a:pPr algn="ctr">
              <a:lnSpc>
                <a:spcPts val="1682"/>
              </a:lnSpc>
            </a:pPr>
            <a:endParaRPr lang="en-US" sz="14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1682"/>
              </a:lnSpc>
            </a:pPr>
            <a:r>
              <a:rPr lang="en-US" sz="14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2.-Escaneo de entorno con cámara + IA.</a:t>
            </a:r>
          </a:p>
          <a:p>
            <a:pPr algn="ctr">
              <a:lnSpc>
                <a:spcPts val="1682"/>
              </a:lnSpc>
            </a:pPr>
            <a:endParaRPr lang="en-US" sz="14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1682"/>
              </a:lnSpc>
            </a:pPr>
            <a:r>
              <a:rPr lang="en-US" sz="14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3.-Realizar la geolocalización de ambos campus para poder entregar una ubicación 100% exacta.</a:t>
            </a:r>
          </a:p>
          <a:p>
            <a:pPr algn="ctr">
              <a:lnSpc>
                <a:spcPts val="1682"/>
              </a:lnSpc>
            </a:pPr>
            <a:endParaRPr lang="en-US" sz="14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1682"/>
              </a:lnSpc>
            </a:pPr>
            <a:r>
              <a:rPr lang="en-US" sz="14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4.-Modalidad para colocar manualmente la ubicación a la que se dirige en caso de que alguien acompañe y quiera ayudar.</a:t>
            </a:r>
          </a:p>
          <a:p>
            <a:pPr algn="ctr">
              <a:lnSpc>
                <a:spcPts val="1682"/>
              </a:lnSpc>
            </a:pPr>
            <a:endParaRPr lang="en-US" sz="14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1682"/>
              </a:lnSpc>
            </a:pPr>
            <a:r>
              <a:rPr lang="en-US" sz="14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5.-Puntos claves para guardar (casa personal o amigos, universidad, edificios, tiendas, etc.).</a:t>
            </a:r>
          </a:p>
          <a:p>
            <a:pPr algn="ctr">
              <a:lnSpc>
                <a:spcPts val="1682"/>
              </a:lnSpc>
            </a:pPr>
            <a:endParaRPr lang="en-US" sz="14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1682"/>
              </a:lnSpc>
            </a:pPr>
            <a:r>
              <a:rPr lang="en-US" sz="14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6.-Base de datos que permita ver la cantidad de personas con discapacidad que existen como censo.</a:t>
            </a:r>
          </a:p>
          <a:p>
            <a:pPr algn="ctr">
              <a:lnSpc>
                <a:spcPts val="1218"/>
              </a:lnSpc>
            </a:pPr>
            <a:endParaRPr lang="en-US" sz="14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222122" y="7719187"/>
            <a:ext cx="2765091" cy="41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3"/>
              </a:lnSpc>
            </a:pPr>
            <a:r>
              <a:rPr lang="en-US" sz="144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Patrón:  Ubicación, navegación y mapas.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4546301" y="1178092"/>
            <a:ext cx="3245008" cy="7930816"/>
            <a:chOff x="0" y="0"/>
            <a:chExt cx="3186237" cy="778717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186237" cy="7787179"/>
            </a:xfrm>
            <a:custGeom>
              <a:avLst/>
              <a:gdLst/>
              <a:ahLst/>
              <a:cxnLst/>
              <a:rect l="l" t="t" r="r" b="b"/>
              <a:pathLst>
                <a:path w="3186237" h="7787179">
                  <a:moveTo>
                    <a:pt x="3061777" y="7787179"/>
                  </a:moveTo>
                  <a:lnTo>
                    <a:pt x="124460" y="7787179"/>
                  </a:lnTo>
                  <a:cubicBezTo>
                    <a:pt x="55880" y="7787179"/>
                    <a:pt x="0" y="7731299"/>
                    <a:pt x="0" y="76627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61777" y="0"/>
                  </a:lnTo>
                  <a:cubicBezTo>
                    <a:pt x="3130357" y="0"/>
                    <a:pt x="3186237" y="55880"/>
                    <a:pt x="3186237" y="124460"/>
                  </a:cubicBezTo>
                  <a:lnTo>
                    <a:pt x="3186237" y="7662719"/>
                  </a:lnTo>
                  <a:cubicBezTo>
                    <a:pt x="3186237" y="7731299"/>
                    <a:pt x="3130357" y="7787179"/>
                    <a:pt x="3061777" y="7787179"/>
                  </a:cubicBezTo>
                  <a:close/>
                </a:path>
              </a:pathLst>
            </a:custGeom>
            <a:solidFill>
              <a:srgbClr val="E0F4FF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4546301" y="1178092"/>
            <a:ext cx="3245008" cy="703501"/>
            <a:chOff x="0" y="0"/>
            <a:chExt cx="4326677" cy="938002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4326677" cy="938002"/>
              <a:chOff x="0" y="0"/>
              <a:chExt cx="3121011" cy="676619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3121011" cy="676620"/>
              </a:xfrm>
              <a:custGeom>
                <a:avLst/>
                <a:gdLst/>
                <a:ahLst/>
                <a:cxnLst/>
                <a:rect l="l" t="t" r="r" b="b"/>
                <a:pathLst>
                  <a:path w="3121011" h="676620">
                    <a:moveTo>
                      <a:pt x="2996550" y="676619"/>
                    </a:moveTo>
                    <a:lnTo>
                      <a:pt x="124460" y="676619"/>
                    </a:lnTo>
                    <a:cubicBezTo>
                      <a:pt x="55880" y="676619"/>
                      <a:pt x="0" y="620739"/>
                      <a:pt x="0" y="5521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996551" y="0"/>
                    </a:lnTo>
                    <a:cubicBezTo>
                      <a:pt x="3065131" y="0"/>
                      <a:pt x="3121011" y="55880"/>
                      <a:pt x="3121011" y="124460"/>
                    </a:cubicBezTo>
                    <a:lnTo>
                      <a:pt x="3121011" y="552160"/>
                    </a:lnTo>
                    <a:cubicBezTo>
                      <a:pt x="3121011" y="620739"/>
                      <a:pt x="3065131" y="676620"/>
                      <a:pt x="2996551" y="676620"/>
                    </a:cubicBezTo>
                    <a:close/>
                  </a:path>
                </a:pathLst>
              </a:custGeom>
              <a:solidFill>
                <a:srgbClr val="24F3BB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368932" y="257423"/>
              <a:ext cx="3588813" cy="432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4"/>
                </a:lnSpc>
              </a:pPr>
              <a:r>
                <a:rPr lang="en-US" sz="2213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Diseño y usabilidad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4740672" y="2082965"/>
            <a:ext cx="2856266" cy="189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</a:pPr>
            <a:r>
              <a:rPr lang="en-US" sz="147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1.-Debemos crear un interfaz intuitiva y que sea fácil de utilizar.</a:t>
            </a:r>
          </a:p>
          <a:p>
            <a:pPr algn="ctr">
              <a:lnSpc>
                <a:spcPts val="1705"/>
              </a:lnSpc>
            </a:pPr>
            <a:endParaRPr lang="en-US" sz="147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1705"/>
              </a:lnSpc>
            </a:pPr>
            <a:r>
              <a:rPr lang="en-US" sz="147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2.-Permitir guardar viajes cuando son recurrentes.</a:t>
            </a:r>
          </a:p>
          <a:p>
            <a:pPr algn="ctr">
              <a:lnSpc>
                <a:spcPts val="1705"/>
              </a:lnSpc>
            </a:pPr>
            <a:endParaRPr lang="en-US" sz="147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1705"/>
              </a:lnSpc>
            </a:pPr>
            <a:r>
              <a:rPr lang="en-US" sz="147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Patrón: Usabilidad y experiencia de usuario.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93206" y="5865740"/>
            <a:ext cx="14794491" cy="0"/>
          </a:xfrm>
          <a:prstGeom prst="line">
            <a:avLst/>
          </a:prstGeom>
          <a:ln w="66675" cap="flat">
            <a:solidFill>
              <a:srgbClr val="F0D4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6401290" y="3241412"/>
            <a:ext cx="2630694" cy="2630694"/>
          </a:xfrm>
          <a:prstGeom prst="line">
            <a:avLst/>
          </a:prstGeom>
          <a:ln w="19050" cap="flat">
            <a:solidFill>
              <a:srgbClr val="F0D4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6418576" y="5903011"/>
            <a:ext cx="2626415" cy="2613688"/>
          </a:xfrm>
          <a:prstGeom prst="line">
            <a:avLst/>
          </a:prstGeom>
          <a:ln w="19050" cap="flat">
            <a:solidFill>
              <a:srgbClr val="F0D4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-10800000">
            <a:off x="348954" y="5106111"/>
            <a:ext cx="1717888" cy="1519258"/>
          </a:xfrm>
          <a:custGeom>
            <a:avLst/>
            <a:gdLst/>
            <a:ahLst/>
            <a:cxnLst/>
            <a:rect l="l" t="t" r="r" b="b"/>
            <a:pathLst>
              <a:path w="1717888" h="1519258">
                <a:moveTo>
                  <a:pt x="0" y="0"/>
                </a:moveTo>
                <a:lnTo>
                  <a:pt x="1717888" y="0"/>
                </a:lnTo>
                <a:lnTo>
                  <a:pt x="1717888" y="1519258"/>
                </a:lnTo>
                <a:lnTo>
                  <a:pt x="0" y="151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4339"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5986215" y="5131328"/>
            <a:ext cx="1873394" cy="1513030"/>
          </a:xfrm>
          <a:custGeom>
            <a:avLst/>
            <a:gdLst/>
            <a:ahLst/>
            <a:cxnLst/>
            <a:rect l="l" t="t" r="r" b="b"/>
            <a:pathLst>
              <a:path w="1873394" h="1513030">
                <a:moveTo>
                  <a:pt x="0" y="0"/>
                </a:moveTo>
                <a:lnTo>
                  <a:pt x="1873394" y="0"/>
                </a:lnTo>
                <a:lnTo>
                  <a:pt x="1873394" y="1513029"/>
                </a:lnTo>
                <a:lnTo>
                  <a:pt x="0" y="1513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11" r="-59867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158083" y="5568683"/>
            <a:ext cx="202433" cy="20243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EFE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1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H="1">
            <a:off x="6095388" y="3250786"/>
            <a:ext cx="339153" cy="0"/>
          </a:xfrm>
          <a:prstGeom prst="line">
            <a:avLst/>
          </a:prstGeom>
          <a:ln w="19050" cap="rnd">
            <a:solidFill>
              <a:srgbClr val="F0D4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3555270" y="2777786"/>
            <a:ext cx="2555494" cy="789096"/>
            <a:chOff x="0" y="0"/>
            <a:chExt cx="1510408" cy="4663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10408" cy="466390"/>
            </a:xfrm>
            <a:custGeom>
              <a:avLst/>
              <a:gdLst/>
              <a:ahLst/>
              <a:cxnLst/>
              <a:rect l="l" t="t" r="r" b="b"/>
              <a:pathLst>
                <a:path w="1510408" h="466390">
                  <a:moveTo>
                    <a:pt x="1307208" y="0"/>
                  </a:moveTo>
                  <a:cubicBezTo>
                    <a:pt x="1419432" y="0"/>
                    <a:pt x="1510408" y="104405"/>
                    <a:pt x="1510408" y="233195"/>
                  </a:cubicBezTo>
                  <a:cubicBezTo>
                    <a:pt x="1510408" y="361985"/>
                    <a:pt x="1419432" y="466390"/>
                    <a:pt x="1307208" y="466390"/>
                  </a:cubicBezTo>
                  <a:lnTo>
                    <a:pt x="203200" y="466390"/>
                  </a:lnTo>
                  <a:cubicBezTo>
                    <a:pt x="90976" y="466390"/>
                    <a:pt x="0" y="361985"/>
                    <a:pt x="0" y="233195"/>
                  </a:cubicBezTo>
                  <a:cubicBezTo>
                    <a:pt x="0" y="1044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510408" cy="552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9"/>
                </a:lnSpc>
                <a:spcBef>
                  <a:spcPct val="0"/>
                </a:spcBef>
              </a:pPr>
              <a:r>
                <a:rPr lang="en-US" sz="1821" b="1">
                  <a:solidFill>
                    <a:srgbClr val="000000"/>
                  </a:solidFill>
                  <a:latin typeface="Agrandir Medium"/>
                  <a:ea typeface="Agrandir Medium"/>
                  <a:cs typeface="Agrandir Medium"/>
                  <a:sym typeface="Agrandir Medium"/>
                </a:rPr>
                <a:t>Falta de Señalización 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 flipH="1">
            <a:off x="6274599" y="3876989"/>
            <a:ext cx="757300" cy="0"/>
          </a:xfrm>
          <a:prstGeom prst="line">
            <a:avLst/>
          </a:prstGeom>
          <a:ln w="19050" cap="rnd">
            <a:solidFill>
              <a:srgbClr val="F0D4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7048481" y="4704907"/>
            <a:ext cx="73391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2926582" y="3678807"/>
            <a:ext cx="3184182" cy="354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3"/>
              </a:lnSpc>
            </a:pPr>
            <a:r>
              <a:rPr lang="en-US" sz="1788">
                <a:solidFill>
                  <a:srgbClr val="FDFDFD"/>
                </a:solidFill>
                <a:latin typeface="Agrandir"/>
                <a:ea typeface="Agrandir"/>
                <a:cs typeface="Agrandir"/>
                <a:sym typeface="Agrandir"/>
              </a:rPr>
              <a:t>Falta de señalética en Braille.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48005" y="4370739"/>
            <a:ext cx="4995701" cy="668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3"/>
              </a:lnSpc>
            </a:pPr>
            <a:r>
              <a:rPr lang="en-US" sz="1788">
                <a:solidFill>
                  <a:srgbClr val="FDFDFD"/>
                </a:solidFill>
                <a:latin typeface="Agrandir"/>
                <a:ea typeface="Agrandir"/>
                <a:cs typeface="Agrandir"/>
                <a:sym typeface="Agrandir"/>
              </a:rPr>
              <a:t>Pisos podotáctiles para indicar rutas seguras y cambios de dirección.</a:t>
            </a:r>
          </a:p>
        </p:txBody>
      </p:sp>
      <p:sp>
        <p:nvSpPr>
          <p:cNvPr id="18" name="AutoShape 18"/>
          <p:cNvSpPr/>
          <p:nvPr/>
        </p:nvSpPr>
        <p:spPr>
          <a:xfrm flipH="1">
            <a:off x="7846886" y="5527861"/>
            <a:ext cx="851013" cy="0"/>
          </a:xfrm>
          <a:prstGeom prst="line">
            <a:avLst/>
          </a:prstGeom>
          <a:ln w="19050" cap="rnd">
            <a:solidFill>
              <a:srgbClr val="F0D4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3088672" y="5320153"/>
            <a:ext cx="4713690" cy="354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3"/>
              </a:lnSpc>
            </a:pPr>
            <a:r>
              <a:rPr lang="en-US" sz="1788">
                <a:solidFill>
                  <a:srgbClr val="FDFDFD"/>
                </a:solidFill>
                <a:latin typeface="Agrandir"/>
                <a:ea typeface="Agrandir"/>
                <a:cs typeface="Agrandir"/>
                <a:sym typeface="Agrandir"/>
              </a:rPr>
              <a:t>Ausencia de mapas táctiles en los edificios.</a:t>
            </a:r>
          </a:p>
        </p:txBody>
      </p:sp>
      <p:sp>
        <p:nvSpPr>
          <p:cNvPr id="20" name="AutoShape 20"/>
          <p:cNvSpPr/>
          <p:nvPr/>
        </p:nvSpPr>
        <p:spPr>
          <a:xfrm flipH="1">
            <a:off x="6082245" y="8509197"/>
            <a:ext cx="33915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>
            <a:off x="7802362" y="6400289"/>
            <a:ext cx="757300" cy="0"/>
          </a:xfrm>
          <a:prstGeom prst="line">
            <a:avLst/>
          </a:prstGeom>
          <a:ln w="19050" cap="rnd">
            <a:solidFill>
              <a:srgbClr val="F0D4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H="1">
            <a:off x="7162804" y="7006974"/>
            <a:ext cx="780686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2074100" y="6192582"/>
            <a:ext cx="5642537" cy="354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3"/>
              </a:lnSpc>
            </a:pPr>
            <a:r>
              <a:rPr lang="en-US" sz="1788">
                <a:solidFill>
                  <a:srgbClr val="FDFDFD"/>
                </a:solidFill>
                <a:latin typeface="Agrandir"/>
                <a:ea typeface="Agrandir"/>
                <a:cs typeface="Agrandir"/>
                <a:sym typeface="Agrandir"/>
              </a:rPr>
              <a:t>Prejuicios sobre la autonomía de personas ciegas.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99190" y="6742397"/>
            <a:ext cx="5532708" cy="668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3"/>
              </a:lnSpc>
            </a:pPr>
            <a:r>
              <a:rPr lang="en-US" sz="1788">
                <a:solidFill>
                  <a:srgbClr val="FDFDFD"/>
                </a:solidFill>
                <a:latin typeface="Agrandir"/>
                <a:ea typeface="Agrandir"/>
                <a:cs typeface="Agrandir"/>
                <a:sym typeface="Agrandir"/>
              </a:rPr>
              <a:t>Lesiones y accidentes.</a:t>
            </a:r>
          </a:p>
          <a:p>
            <a:pPr algn="r">
              <a:lnSpc>
                <a:spcPts val="2503"/>
              </a:lnSpc>
            </a:pPr>
            <a:endParaRPr lang="en-US" sz="1788">
              <a:solidFill>
                <a:srgbClr val="FDFDFD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25" name="AutoShape 25"/>
          <p:cNvSpPr/>
          <p:nvPr/>
        </p:nvSpPr>
        <p:spPr>
          <a:xfrm flipH="1">
            <a:off x="6487373" y="7662298"/>
            <a:ext cx="757300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/>
          <p:cNvSpPr txBox="1"/>
          <p:nvPr/>
        </p:nvSpPr>
        <p:spPr>
          <a:xfrm>
            <a:off x="1822068" y="7311169"/>
            <a:ext cx="4596508" cy="668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3"/>
              </a:lnSpc>
            </a:pPr>
            <a:r>
              <a:rPr lang="en-US" sz="1788">
                <a:solidFill>
                  <a:srgbClr val="FDFDFD"/>
                </a:solidFill>
                <a:latin typeface="Agrandir"/>
                <a:ea typeface="Agrandir"/>
                <a:cs typeface="Agrandir"/>
                <a:sym typeface="Agrandir"/>
              </a:rPr>
              <a:t>Ruido excesivo que dificulta seguir indicaciones auditivas.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29089" y="53068"/>
            <a:ext cx="13381472" cy="71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30"/>
              </a:lnSpc>
              <a:spcBef>
                <a:spcPct val="0"/>
              </a:spcBef>
            </a:pPr>
            <a:r>
              <a:rPr lang="en-US" sz="3664" b="1">
                <a:solidFill>
                  <a:srgbClr val="FDFDFD"/>
                </a:solidFill>
                <a:latin typeface="Agrandir Ultra-Bold"/>
                <a:ea typeface="Agrandir Ultra-Bold"/>
                <a:cs typeface="Agrandir Ultra-Bold"/>
                <a:sym typeface="Agrandir Ultra-Bold"/>
              </a:rPr>
              <a:t>D</a:t>
            </a:r>
            <a:r>
              <a:rPr lang="en-US" sz="3664" b="1" u="none" strike="noStrike">
                <a:solidFill>
                  <a:srgbClr val="FDFDFD"/>
                </a:solidFill>
                <a:latin typeface="Agrandir Ultra-Bold"/>
                <a:ea typeface="Agrandir Ultra-Bold"/>
                <a:cs typeface="Agrandir Ultra-Bold"/>
                <a:sym typeface="Agrandir Ultra-Bold"/>
              </a:rPr>
              <a:t>IAGRAMA DE ISHIKAWA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00952" y="891828"/>
            <a:ext cx="15486095" cy="9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9"/>
              </a:lnSpc>
              <a:spcBef>
                <a:spcPct val="0"/>
              </a:spcBef>
            </a:pPr>
            <a:r>
              <a:rPr lang="en-US" sz="2656" spc="217">
                <a:solidFill>
                  <a:srgbClr val="FDFDFD"/>
                </a:solidFill>
                <a:latin typeface="Agrandir"/>
                <a:ea typeface="Agrandir"/>
                <a:cs typeface="Agrandir"/>
                <a:sym typeface="Agrandir"/>
              </a:rPr>
              <a:t>DIFICULTAD DE LAS PERSONAS CON DISCAPACIDAD VISUAL PARA MOVILIZARSE DE MANERA INDEPENDIENTE DENTRO DE LA UNIVERSIDAD Y SUS ALREDEDORES.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3555270" y="8162291"/>
            <a:ext cx="2555494" cy="789096"/>
            <a:chOff x="0" y="0"/>
            <a:chExt cx="1510408" cy="46639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10408" cy="466390"/>
            </a:xfrm>
            <a:custGeom>
              <a:avLst/>
              <a:gdLst/>
              <a:ahLst/>
              <a:cxnLst/>
              <a:rect l="l" t="t" r="r" b="b"/>
              <a:pathLst>
                <a:path w="1510408" h="466390">
                  <a:moveTo>
                    <a:pt x="1307208" y="0"/>
                  </a:moveTo>
                  <a:cubicBezTo>
                    <a:pt x="1419432" y="0"/>
                    <a:pt x="1510408" y="104405"/>
                    <a:pt x="1510408" y="233195"/>
                  </a:cubicBezTo>
                  <a:cubicBezTo>
                    <a:pt x="1510408" y="361985"/>
                    <a:pt x="1419432" y="466390"/>
                    <a:pt x="1307208" y="466390"/>
                  </a:cubicBezTo>
                  <a:lnTo>
                    <a:pt x="203200" y="466390"/>
                  </a:lnTo>
                  <a:cubicBezTo>
                    <a:pt x="90976" y="466390"/>
                    <a:pt x="0" y="361985"/>
                    <a:pt x="0" y="233195"/>
                  </a:cubicBezTo>
                  <a:cubicBezTo>
                    <a:pt x="0" y="1044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85725"/>
              <a:ext cx="1510408" cy="552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09"/>
                </a:lnSpc>
                <a:spcBef>
                  <a:spcPct val="0"/>
                </a:spcBef>
              </a:pPr>
              <a:r>
                <a:rPr lang="en-US" sz="1721" b="1">
                  <a:solidFill>
                    <a:srgbClr val="000000"/>
                  </a:solidFill>
                  <a:latin typeface="Agrandir Medium"/>
                  <a:ea typeface="Agrandir Medium"/>
                  <a:cs typeface="Agrandir Medium"/>
                  <a:sym typeface="Agrandir Medium"/>
                </a:rPr>
                <a:t>Problemas con la movilización 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>
            <a:off x="12531270" y="3304708"/>
            <a:ext cx="2583274" cy="2574133"/>
          </a:xfrm>
          <a:prstGeom prst="line">
            <a:avLst/>
          </a:prstGeom>
          <a:ln w="19050" cap="flat">
            <a:solidFill>
              <a:srgbClr val="F0D4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flipH="1">
            <a:off x="12203447" y="3289779"/>
            <a:ext cx="339153" cy="0"/>
          </a:xfrm>
          <a:prstGeom prst="line">
            <a:avLst/>
          </a:prstGeom>
          <a:ln w="19050" cap="rnd">
            <a:solidFill>
              <a:srgbClr val="F0D4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4" name="Group 34"/>
          <p:cNvGrpSpPr/>
          <p:nvPr/>
        </p:nvGrpSpPr>
        <p:grpSpPr>
          <a:xfrm>
            <a:off x="9780122" y="2777786"/>
            <a:ext cx="2423325" cy="748284"/>
            <a:chOff x="0" y="0"/>
            <a:chExt cx="1510408" cy="46639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10408" cy="466390"/>
            </a:xfrm>
            <a:custGeom>
              <a:avLst/>
              <a:gdLst/>
              <a:ahLst/>
              <a:cxnLst/>
              <a:rect l="l" t="t" r="r" b="b"/>
              <a:pathLst>
                <a:path w="1510408" h="466390">
                  <a:moveTo>
                    <a:pt x="1307208" y="0"/>
                  </a:moveTo>
                  <a:cubicBezTo>
                    <a:pt x="1419432" y="0"/>
                    <a:pt x="1510408" y="104405"/>
                    <a:pt x="1510408" y="233195"/>
                  </a:cubicBezTo>
                  <a:cubicBezTo>
                    <a:pt x="1510408" y="361985"/>
                    <a:pt x="1419432" y="466390"/>
                    <a:pt x="1307208" y="466390"/>
                  </a:cubicBezTo>
                  <a:lnTo>
                    <a:pt x="203200" y="466390"/>
                  </a:lnTo>
                  <a:cubicBezTo>
                    <a:pt x="90976" y="466390"/>
                    <a:pt x="0" y="361985"/>
                    <a:pt x="0" y="233195"/>
                  </a:cubicBezTo>
                  <a:cubicBezTo>
                    <a:pt x="0" y="1044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66675"/>
              <a:ext cx="1510408" cy="533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9"/>
                </a:lnSpc>
                <a:spcBef>
                  <a:spcPct val="0"/>
                </a:spcBef>
              </a:pPr>
              <a:r>
                <a:rPr lang="en-US" sz="1621" b="1">
                  <a:solidFill>
                    <a:srgbClr val="000000"/>
                  </a:solidFill>
                  <a:latin typeface="Agrandir Medium"/>
                  <a:ea typeface="Agrandir Medium"/>
                  <a:cs typeface="Agrandir Medium"/>
                  <a:sym typeface="Agrandir Medium"/>
                </a:rPr>
                <a:t>Sobreprotección y subestimación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 flipH="1">
            <a:off x="12476921" y="4000328"/>
            <a:ext cx="757300" cy="0"/>
          </a:xfrm>
          <a:prstGeom prst="line">
            <a:avLst/>
          </a:prstGeom>
          <a:ln w="19050" cap="rnd">
            <a:solidFill>
              <a:srgbClr val="F0D4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flipH="1">
            <a:off x="13126134" y="4609848"/>
            <a:ext cx="737262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TextBox 39"/>
          <p:cNvSpPr txBox="1"/>
          <p:nvPr/>
        </p:nvSpPr>
        <p:spPr>
          <a:xfrm>
            <a:off x="7716637" y="3644468"/>
            <a:ext cx="4760284" cy="6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63"/>
              </a:lnSpc>
            </a:pPr>
            <a:r>
              <a:rPr lang="en-US" sz="1688">
                <a:solidFill>
                  <a:srgbClr val="FDFDFD"/>
                </a:solidFill>
                <a:latin typeface="Agrandir"/>
                <a:ea typeface="Agrandir"/>
                <a:cs typeface="Agrandir"/>
                <a:sym typeface="Agrandir"/>
              </a:rPr>
              <a:t>Familiares y amigos subestiman sus capacidades.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921401" y="4268244"/>
            <a:ext cx="3120635" cy="6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63"/>
              </a:lnSpc>
            </a:pPr>
            <a:r>
              <a:rPr lang="en-US" sz="1688">
                <a:solidFill>
                  <a:srgbClr val="FDFDFD"/>
                </a:solidFill>
                <a:latin typeface="Agrandir"/>
                <a:ea typeface="Agrandir"/>
                <a:cs typeface="Agrandir"/>
                <a:sym typeface="Agrandir"/>
              </a:rPr>
              <a:t>Prohibición de familiares para un aprendizaje autonomo.</a:t>
            </a:r>
          </a:p>
        </p:txBody>
      </p:sp>
      <p:sp>
        <p:nvSpPr>
          <p:cNvPr id="41" name="AutoShape 41"/>
          <p:cNvSpPr/>
          <p:nvPr/>
        </p:nvSpPr>
        <p:spPr>
          <a:xfrm flipH="1">
            <a:off x="13745131" y="5226189"/>
            <a:ext cx="727239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TextBox 42"/>
          <p:cNvSpPr txBox="1"/>
          <p:nvPr/>
        </p:nvSpPr>
        <p:spPr>
          <a:xfrm>
            <a:off x="9336711" y="4911071"/>
            <a:ext cx="4290017" cy="6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63"/>
              </a:lnSpc>
            </a:pPr>
            <a:r>
              <a:rPr lang="en-US" sz="1688">
                <a:solidFill>
                  <a:srgbClr val="FDFDFD"/>
                </a:solidFill>
                <a:latin typeface="Agrandir"/>
                <a:ea typeface="Agrandir"/>
                <a:cs typeface="Agrandir"/>
                <a:sym typeface="Agrandir"/>
              </a:rPr>
              <a:t>Negligencia entorno de sus necesidades reales para vivir por si mismos.</a:t>
            </a:r>
          </a:p>
        </p:txBody>
      </p:sp>
      <p:sp>
        <p:nvSpPr>
          <p:cNvPr id="43" name="AutoShape 43"/>
          <p:cNvSpPr/>
          <p:nvPr/>
        </p:nvSpPr>
        <p:spPr>
          <a:xfrm flipV="1">
            <a:off x="12492352" y="5894855"/>
            <a:ext cx="2607340" cy="2620067"/>
          </a:xfrm>
          <a:prstGeom prst="line">
            <a:avLst/>
          </a:prstGeom>
          <a:ln w="19050" cap="flat">
            <a:solidFill>
              <a:srgbClr val="F0D4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flipH="1">
            <a:off x="12148116" y="8499213"/>
            <a:ext cx="33915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flipH="1">
            <a:off x="13780448" y="6431252"/>
            <a:ext cx="757300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46"/>
          <p:cNvSpPr/>
          <p:nvPr/>
        </p:nvSpPr>
        <p:spPr>
          <a:xfrm flipH="1">
            <a:off x="13126134" y="7093525"/>
            <a:ext cx="757300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TextBox 47"/>
          <p:cNvSpPr txBox="1"/>
          <p:nvPr/>
        </p:nvSpPr>
        <p:spPr>
          <a:xfrm>
            <a:off x="8897267" y="6233070"/>
            <a:ext cx="4870552" cy="32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63"/>
              </a:lnSpc>
            </a:pPr>
            <a:r>
              <a:rPr lang="en-US" sz="1688">
                <a:solidFill>
                  <a:srgbClr val="FDFDFD"/>
                </a:solidFill>
                <a:latin typeface="Agrandir"/>
                <a:ea typeface="Agrandir"/>
                <a:cs typeface="Agrandir"/>
                <a:sym typeface="Agrandir"/>
              </a:rPr>
              <a:t>El sentimiento de no poder avanzar por si solos.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697899" y="6895342"/>
            <a:ext cx="4417998" cy="32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63"/>
              </a:lnSpc>
            </a:pPr>
            <a:r>
              <a:rPr lang="en-US" sz="1688">
                <a:solidFill>
                  <a:srgbClr val="FDFDFD"/>
                </a:solidFill>
                <a:latin typeface="Agrandir"/>
                <a:ea typeface="Agrandir"/>
                <a:cs typeface="Agrandir"/>
                <a:sym typeface="Agrandir"/>
              </a:rPr>
              <a:t>No poder asistir a los eventos que quieren.</a:t>
            </a:r>
          </a:p>
        </p:txBody>
      </p:sp>
      <p:sp>
        <p:nvSpPr>
          <p:cNvPr id="49" name="AutoShape 49"/>
          <p:cNvSpPr/>
          <p:nvPr/>
        </p:nvSpPr>
        <p:spPr>
          <a:xfrm flipH="1">
            <a:off x="12416682" y="7832433"/>
            <a:ext cx="757300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TextBox 50"/>
          <p:cNvSpPr txBox="1"/>
          <p:nvPr/>
        </p:nvSpPr>
        <p:spPr>
          <a:xfrm>
            <a:off x="7444461" y="7634250"/>
            <a:ext cx="4972221" cy="32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63"/>
              </a:lnSpc>
            </a:pPr>
            <a:r>
              <a:rPr lang="en-US" sz="1688">
                <a:solidFill>
                  <a:srgbClr val="FDFDFD"/>
                </a:solidFill>
                <a:latin typeface="Agrandir"/>
                <a:ea typeface="Agrandir"/>
                <a:cs typeface="Agrandir"/>
                <a:sym typeface="Agrandir"/>
              </a:rPr>
              <a:t>Miedo de enfrentar las calles solos.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9921401" y="8154135"/>
            <a:ext cx="2270901" cy="701218"/>
            <a:chOff x="0" y="0"/>
            <a:chExt cx="1510408" cy="46639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510408" cy="466390"/>
            </a:xfrm>
            <a:custGeom>
              <a:avLst/>
              <a:gdLst/>
              <a:ahLst/>
              <a:cxnLst/>
              <a:rect l="l" t="t" r="r" b="b"/>
              <a:pathLst>
                <a:path w="1510408" h="466390">
                  <a:moveTo>
                    <a:pt x="1307208" y="0"/>
                  </a:moveTo>
                  <a:cubicBezTo>
                    <a:pt x="1419432" y="0"/>
                    <a:pt x="1510408" y="104405"/>
                    <a:pt x="1510408" y="233195"/>
                  </a:cubicBezTo>
                  <a:cubicBezTo>
                    <a:pt x="1510408" y="361985"/>
                    <a:pt x="1419432" y="466390"/>
                    <a:pt x="1307208" y="466390"/>
                  </a:cubicBezTo>
                  <a:lnTo>
                    <a:pt x="203200" y="466390"/>
                  </a:lnTo>
                  <a:cubicBezTo>
                    <a:pt x="90976" y="466390"/>
                    <a:pt x="0" y="361985"/>
                    <a:pt x="0" y="233195"/>
                  </a:cubicBezTo>
                  <a:cubicBezTo>
                    <a:pt x="0" y="1044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85725"/>
              <a:ext cx="1510408" cy="552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09"/>
                </a:lnSpc>
                <a:spcBef>
                  <a:spcPct val="0"/>
                </a:spcBef>
              </a:pPr>
              <a:r>
                <a:rPr lang="en-US" sz="1721" b="1">
                  <a:solidFill>
                    <a:srgbClr val="000000"/>
                  </a:solidFill>
                  <a:latin typeface="Agrandir Medium"/>
                  <a:ea typeface="Agrandir Medium"/>
                  <a:cs typeface="Agrandir Medium"/>
                  <a:sym typeface="Agrandir Medium"/>
                </a:rPr>
                <a:t>Frustraciones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5168892" y="4083023"/>
            <a:ext cx="2418782" cy="746881"/>
            <a:chOff x="0" y="0"/>
            <a:chExt cx="1510408" cy="46639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510408" cy="466390"/>
            </a:xfrm>
            <a:custGeom>
              <a:avLst/>
              <a:gdLst/>
              <a:ahLst/>
              <a:cxnLst/>
              <a:rect l="l" t="t" r="r" b="b"/>
              <a:pathLst>
                <a:path w="1510408" h="466390">
                  <a:moveTo>
                    <a:pt x="1307208" y="0"/>
                  </a:moveTo>
                  <a:cubicBezTo>
                    <a:pt x="1419432" y="0"/>
                    <a:pt x="1510408" y="104405"/>
                    <a:pt x="1510408" y="233195"/>
                  </a:cubicBezTo>
                  <a:cubicBezTo>
                    <a:pt x="1510408" y="361985"/>
                    <a:pt x="1419432" y="466390"/>
                    <a:pt x="1307208" y="466390"/>
                  </a:cubicBezTo>
                  <a:lnTo>
                    <a:pt x="203200" y="466390"/>
                  </a:lnTo>
                  <a:cubicBezTo>
                    <a:pt x="90976" y="466390"/>
                    <a:pt x="0" y="361985"/>
                    <a:pt x="0" y="233195"/>
                  </a:cubicBezTo>
                  <a:cubicBezTo>
                    <a:pt x="0" y="1044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85725"/>
              <a:ext cx="1510408" cy="552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09"/>
                </a:lnSpc>
                <a:spcBef>
                  <a:spcPct val="0"/>
                </a:spcBef>
              </a:pPr>
              <a:r>
                <a:rPr lang="en-US" sz="1721" b="1">
                  <a:solidFill>
                    <a:srgbClr val="000000"/>
                  </a:solidFill>
                  <a:latin typeface="Agrandir Medium"/>
                  <a:ea typeface="Agrandir Medium"/>
                  <a:cs typeface="Agrandir Medium"/>
                  <a:sym typeface="Agrandir Medium"/>
                </a:rPr>
                <a:t>Falta de Autonomia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5987" y="6634426"/>
            <a:ext cx="4032488" cy="3300385"/>
            <a:chOff x="0" y="0"/>
            <a:chExt cx="1717054" cy="1405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7054" cy="1405321"/>
            </a:xfrm>
            <a:custGeom>
              <a:avLst/>
              <a:gdLst/>
              <a:ahLst/>
              <a:cxnLst/>
              <a:rect l="l" t="t" r="r" b="b"/>
              <a:pathLst>
                <a:path w="1717054" h="1405321">
                  <a:moveTo>
                    <a:pt x="1592594" y="59690"/>
                  </a:moveTo>
                  <a:cubicBezTo>
                    <a:pt x="1628154" y="59690"/>
                    <a:pt x="1657364" y="88900"/>
                    <a:pt x="1657364" y="124460"/>
                  </a:cubicBezTo>
                  <a:lnTo>
                    <a:pt x="1657364" y="1280861"/>
                  </a:lnTo>
                  <a:cubicBezTo>
                    <a:pt x="1657364" y="1316421"/>
                    <a:pt x="1628154" y="1345631"/>
                    <a:pt x="1592594" y="1345631"/>
                  </a:cubicBezTo>
                  <a:lnTo>
                    <a:pt x="124460" y="1345631"/>
                  </a:lnTo>
                  <a:cubicBezTo>
                    <a:pt x="88900" y="1345631"/>
                    <a:pt x="59690" y="1316421"/>
                    <a:pt x="59690" y="12808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92594" y="59690"/>
                  </a:lnTo>
                  <a:moveTo>
                    <a:pt x="159259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280861"/>
                  </a:lnTo>
                  <a:cubicBezTo>
                    <a:pt x="0" y="1349441"/>
                    <a:pt x="55880" y="1405321"/>
                    <a:pt x="124460" y="1405321"/>
                  </a:cubicBezTo>
                  <a:lnTo>
                    <a:pt x="1592594" y="1405321"/>
                  </a:lnTo>
                  <a:cubicBezTo>
                    <a:pt x="1661174" y="1405321"/>
                    <a:pt x="1717054" y="1349441"/>
                    <a:pt x="1717054" y="1280861"/>
                  </a:cubicBezTo>
                  <a:lnTo>
                    <a:pt x="1717054" y="124460"/>
                  </a:lnTo>
                  <a:cubicBezTo>
                    <a:pt x="1717054" y="55880"/>
                    <a:pt x="1661174" y="0"/>
                    <a:pt x="1592594" y="0"/>
                  </a:cubicBezTo>
                  <a:close/>
                </a:path>
              </a:pathLst>
            </a:custGeom>
            <a:solidFill>
              <a:srgbClr val="CAAE89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613472" y="7697378"/>
            <a:ext cx="4032488" cy="0"/>
          </a:xfrm>
          <a:prstGeom prst="line">
            <a:avLst/>
          </a:prstGeom>
          <a:ln w="114300" cap="flat">
            <a:solidFill>
              <a:srgbClr val="CAAE8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794804" y="2157536"/>
            <a:ext cx="14498729" cy="0"/>
          </a:xfrm>
          <a:prstGeom prst="line">
            <a:avLst/>
          </a:prstGeom>
          <a:ln w="28575" cap="flat">
            <a:solidFill>
              <a:srgbClr val="22A1E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0958132" y="4342650"/>
            <a:ext cx="1227837" cy="346864"/>
          </a:xfrm>
          <a:custGeom>
            <a:avLst/>
            <a:gdLst/>
            <a:ahLst/>
            <a:cxnLst/>
            <a:rect l="l" t="t" r="r" b="b"/>
            <a:pathLst>
              <a:path w="1227837" h="346864">
                <a:moveTo>
                  <a:pt x="0" y="0"/>
                </a:moveTo>
                <a:lnTo>
                  <a:pt x="1227837" y="0"/>
                </a:lnTo>
                <a:lnTo>
                  <a:pt x="1227837" y="346864"/>
                </a:lnTo>
                <a:lnTo>
                  <a:pt x="0" y="346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53015" y="2422349"/>
            <a:ext cx="3987458" cy="3447842"/>
            <a:chOff x="0" y="0"/>
            <a:chExt cx="1806321" cy="15618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6321" cy="1561874"/>
            </a:xfrm>
            <a:custGeom>
              <a:avLst/>
              <a:gdLst/>
              <a:ahLst/>
              <a:cxnLst/>
              <a:rect l="l" t="t" r="r" b="b"/>
              <a:pathLst>
                <a:path w="1806321" h="1561874">
                  <a:moveTo>
                    <a:pt x="1681861" y="59690"/>
                  </a:moveTo>
                  <a:cubicBezTo>
                    <a:pt x="1717421" y="59690"/>
                    <a:pt x="1746631" y="88900"/>
                    <a:pt x="1746631" y="124460"/>
                  </a:cubicBezTo>
                  <a:lnTo>
                    <a:pt x="1746631" y="1437414"/>
                  </a:lnTo>
                  <a:cubicBezTo>
                    <a:pt x="1746631" y="1472974"/>
                    <a:pt x="1717421" y="1502184"/>
                    <a:pt x="1681861" y="1502184"/>
                  </a:cubicBezTo>
                  <a:lnTo>
                    <a:pt x="124460" y="1502184"/>
                  </a:lnTo>
                  <a:cubicBezTo>
                    <a:pt x="88900" y="1502184"/>
                    <a:pt x="59690" y="1472974"/>
                    <a:pt x="59690" y="14374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81861" y="59690"/>
                  </a:lnTo>
                  <a:moveTo>
                    <a:pt x="168186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37414"/>
                  </a:lnTo>
                  <a:cubicBezTo>
                    <a:pt x="0" y="1505994"/>
                    <a:pt x="55880" y="1561874"/>
                    <a:pt x="124460" y="1561874"/>
                  </a:cubicBezTo>
                  <a:lnTo>
                    <a:pt x="1681861" y="1561874"/>
                  </a:lnTo>
                  <a:cubicBezTo>
                    <a:pt x="1750441" y="1561874"/>
                    <a:pt x="1806321" y="1505994"/>
                    <a:pt x="1806321" y="1437414"/>
                  </a:cubicBezTo>
                  <a:lnTo>
                    <a:pt x="1806321" y="124460"/>
                  </a:lnTo>
                  <a:cubicBezTo>
                    <a:pt x="1806321" y="55880"/>
                    <a:pt x="1750441" y="0"/>
                    <a:pt x="1681861" y="0"/>
                  </a:cubicBezTo>
                  <a:close/>
                </a:path>
              </a:pathLst>
            </a:custGeom>
            <a:solidFill>
              <a:srgbClr val="C86B6B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1632611" y="3514545"/>
            <a:ext cx="4007861" cy="43405"/>
          </a:xfrm>
          <a:prstGeom prst="line">
            <a:avLst/>
          </a:prstGeom>
          <a:ln w="104775" cap="flat">
            <a:solidFill>
              <a:srgbClr val="C86B6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5439266" y="4490797"/>
            <a:ext cx="1406844" cy="397434"/>
          </a:xfrm>
          <a:custGeom>
            <a:avLst/>
            <a:gdLst/>
            <a:ahLst/>
            <a:cxnLst/>
            <a:rect l="l" t="t" r="r" b="b"/>
            <a:pathLst>
              <a:path w="1406844" h="397434">
                <a:moveTo>
                  <a:pt x="0" y="0"/>
                </a:moveTo>
                <a:lnTo>
                  <a:pt x="1406844" y="0"/>
                </a:lnTo>
                <a:lnTo>
                  <a:pt x="1406844" y="397433"/>
                </a:lnTo>
                <a:lnTo>
                  <a:pt x="0" y="397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2261044" y="6634426"/>
            <a:ext cx="4032488" cy="3300385"/>
            <a:chOff x="0" y="0"/>
            <a:chExt cx="1702985" cy="13938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02986" cy="1393806"/>
            </a:xfrm>
            <a:custGeom>
              <a:avLst/>
              <a:gdLst/>
              <a:ahLst/>
              <a:cxnLst/>
              <a:rect l="l" t="t" r="r" b="b"/>
              <a:pathLst>
                <a:path w="1702986" h="1393806">
                  <a:moveTo>
                    <a:pt x="1578525" y="59690"/>
                  </a:moveTo>
                  <a:cubicBezTo>
                    <a:pt x="1614085" y="59690"/>
                    <a:pt x="1643295" y="88900"/>
                    <a:pt x="1643295" y="124460"/>
                  </a:cubicBezTo>
                  <a:lnTo>
                    <a:pt x="1643295" y="1269346"/>
                  </a:lnTo>
                  <a:cubicBezTo>
                    <a:pt x="1643295" y="1304906"/>
                    <a:pt x="1614085" y="1334116"/>
                    <a:pt x="1578525" y="1334116"/>
                  </a:cubicBezTo>
                  <a:lnTo>
                    <a:pt x="124460" y="1334116"/>
                  </a:lnTo>
                  <a:cubicBezTo>
                    <a:pt x="88900" y="1334116"/>
                    <a:pt x="59690" y="1304906"/>
                    <a:pt x="59690" y="126934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78525" y="59690"/>
                  </a:lnTo>
                  <a:moveTo>
                    <a:pt x="15785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269346"/>
                  </a:lnTo>
                  <a:cubicBezTo>
                    <a:pt x="0" y="1337926"/>
                    <a:pt x="55880" y="1393806"/>
                    <a:pt x="124460" y="1393806"/>
                  </a:cubicBezTo>
                  <a:lnTo>
                    <a:pt x="1578525" y="1393806"/>
                  </a:lnTo>
                  <a:cubicBezTo>
                    <a:pt x="1647105" y="1393806"/>
                    <a:pt x="1702986" y="1337926"/>
                    <a:pt x="1702986" y="1269346"/>
                  </a:cubicBezTo>
                  <a:lnTo>
                    <a:pt x="1702986" y="124460"/>
                  </a:lnTo>
                  <a:cubicBezTo>
                    <a:pt x="1702985" y="55880"/>
                    <a:pt x="1647105" y="0"/>
                    <a:pt x="1578525" y="0"/>
                  </a:cubicBezTo>
                  <a:close/>
                </a:path>
              </a:pathLst>
            </a:custGeom>
            <a:solidFill>
              <a:srgbClr val="22A1E2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12261044" y="7648046"/>
            <a:ext cx="4032488" cy="0"/>
          </a:xfrm>
          <a:prstGeom prst="line">
            <a:avLst/>
          </a:prstGeom>
          <a:ln w="104775" cap="flat">
            <a:solidFill>
              <a:srgbClr val="22A1E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2261044" y="2422349"/>
            <a:ext cx="4032488" cy="3447842"/>
            <a:chOff x="0" y="0"/>
            <a:chExt cx="1717054" cy="14681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17054" cy="1468109"/>
            </a:xfrm>
            <a:custGeom>
              <a:avLst/>
              <a:gdLst/>
              <a:ahLst/>
              <a:cxnLst/>
              <a:rect l="l" t="t" r="r" b="b"/>
              <a:pathLst>
                <a:path w="1717054" h="1468109">
                  <a:moveTo>
                    <a:pt x="1592594" y="59690"/>
                  </a:moveTo>
                  <a:cubicBezTo>
                    <a:pt x="1628154" y="59690"/>
                    <a:pt x="1657364" y="88900"/>
                    <a:pt x="1657364" y="124460"/>
                  </a:cubicBezTo>
                  <a:lnTo>
                    <a:pt x="1657364" y="1343649"/>
                  </a:lnTo>
                  <a:cubicBezTo>
                    <a:pt x="1657364" y="1379209"/>
                    <a:pt x="1628154" y="1408419"/>
                    <a:pt x="1592594" y="1408419"/>
                  </a:cubicBezTo>
                  <a:lnTo>
                    <a:pt x="124460" y="1408419"/>
                  </a:lnTo>
                  <a:cubicBezTo>
                    <a:pt x="88900" y="1408419"/>
                    <a:pt x="59690" y="1379209"/>
                    <a:pt x="59690" y="13436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92594" y="59690"/>
                  </a:lnTo>
                  <a:moveTo>
                    <a:pt x="159259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43649"/>
                  </a:lnTo>
                  <a:cubicBezTo>
                    <a:pt x="0" y="1412229"/>
                    <a:pt x="55880" y="1468109"/>
                    <a:pt x="124460" y="1468109"/>
                  </a:cubicBezTo>
                  <a:lnTo>
                    <a:pt x="1592594" y="1468109"/>
                  </a:lnTo>
                  <a:cubicBezTo>
                    <a:pt x="1661174" y="1468109"/>
                    <a:pt x="1717054" y="1412229"/>
                    <a:pt x="1717054" y="1343649"/>
                  </a:cubicBezTo>
                  <a:lnTo>
                    <a:pt x="1717054" y="124460"/>
                  </a:lnTo>
                  <a:cubicBezTo>
                    <a:pt x="1717054" y="55880"/>
                    <a:pt x="1661174" y="0"/>
                    <a:pt x="1592594" y="0"/>
                  </a:cubicBezTo>
                  <a:close/>
                </a:path>
              </a:pathLst>
            </a:custGeom>
            <a:solidFill>
              <a:srgbClr val="CAAE89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2235154" y="3514545"/>
            <a:ext cx="4032488" cy="0"/>
          </a:xfrm>
          <a:prstGeom prst="line">
            <a:avLst/>
          </a:prstGeom>
          <a:ln w="114300" cap="flat">
            <a:solidFill>
              <a:srgbClr val="CAAE8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6922310" y="2422349"/>
            <a:ext cx="4065802" cy="3447842"/>
            <a:chOff x="0" y="0"/>
            <a:chExt cx="1717054" cy="1456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17054" cy="1456080"/>
            </a:xfrm>
            <a:custGeom>
              <a:avLst/>
              <a:gdLst/>
              <a:ahLst/>
              <a:cxnLst/>
              <a:rect l="l" t="t" r="r" b="b"/>
              <a:pathLst>
                <a:path w="1717054" h="1456080">
                  <a:moveTo>
                    <a:pt x="1592594" y="59690"/>
                  </a:moveTo>
                  <a:cubicBezTo>
                    <a:pt x="1628154" y="59690"/>
                    <a:pt x="1657364" y="88900"/>
                    <a:pt x="1657364" y="124460"/>
                  </a:cubicBezTo>
                  <a:lnTo>
                    <a:pt x="1657364" y="1331620"/>
                  </a:lnTo>
                  <a:cubicBezTo>
                    <a:pt x="1657364" y="1367180"/>
                    <a:pt x="1628154" y="1396390"/>
                    <a:pt x="1592594" y="1396390"/>
                  </a:cubicBezTo>
                  <a:lnTo>
                    <a:pt x="124460" y="1396390"/>
                  </a:lnTo>
                  <a:cubicBezTo>
                    <a:pt x="88900" y="1396390"/>
                    <a:pt x="59690" y="1367180"/>
                    <a:pt x="59690" y="13316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92594" y="59690"/>
                  </a:lnTo>
                  <a:moveTo>
                    <a:pt x="159259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31620"/>
                  </a:lnTo>
                  <a:cubicBezTo>
                    <a:pt x="0" y="1400200"/>
                    <a:pt x="55880" y="1456080"/>
                    <a:pt x="124460" y="1456080"/>
                  </a:cubicBezTo>
                  <a:lnTo>
                    <a:pt x="1592594" y="1456080"/>
                  </a:lnTo>
                  <a:cubicBezTo>
                    <a:pt x="1661174" y="1456080"/>
                    <a:pt x="1717054" y="1400200"/>
                    <a:pt x="1717054" y="1331620"/>
                  </a:cubicBezTo>
                  <a:lnTo>
                    <a:pt x="1717054" y="124460"/>
                  </a:lnTo>
                  <a:cubicBezTo>
                    <a:pt x="1717054" y="55880"/>
                    <a:pt x="1661174" y="0"/>
                    <a:pt x="1592594" y="0"/>
                  </a:cubicBezTo>
                  <a:close/>
                </a:path>
              </a:pathLst>
            </a:custGeom>
            <a:solidFill>
              <a:srgbClr val="22A1E2"/>
            </a:solidFill>
          </p:spPr>
        </p:sp>
      </p:grpSp>
      <p:sp>
        <p:nvSpPr>
          <p:cNvPr id="19" name="AutoShape 19"/>
          <p:cNvSpPr/>
          <p:nvPr/>
        </p:nvSpPr>
        <p:spPr>
          <a:xfrm>
            <a:off x="6974763" y="3514545"/>
            <a:ext cx="3911258" cy="0"/>
          </a:xfrm>
          <a:prstGeom prst="line">
            <a:avLst/>
          </a:prstGeom>
          <a:ln w="104775" cap="flat">
            <a:solidFill>
              <a:srgbClr val="22A1E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Freeform 20"/>
          <p:cNvSpPr/>
          <p:nvPr/>
        </p:nvSpPr>
        <p:spPr>
          <a:xfrm rot="5547183">
            <a:off x="13650576" y="6092486"/>
            <a:ext cx="1058712" cy="299086"/>
          </a:xfrm>
          <a:custGeom>
            <a:avLst/>
            <a:gdLst/>
            <a:ahLst/>
            <a:cxnLst/>
            <a:rect l="l" t="t" r="r" b="b"/>
            <a:pathLst>
              <a:path w="1058712" h="299086">
                <a:moveTo>
                  <a:pt x="0" y="0"/>
                </a:moveTo>
                <a:lnTo>
                  <a:pt x="1058712" y="0"/>
                </a:lnTo>
                <a:lnTo>
                  <a:pt x="1058712" y="299086"/>
                </a:lnTo>
                <a:lnTo>
                  <a:pt x="0" y="299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7038753" y="6634426"/>
            <a:ext cx="3957478" cy="3300385"/>
            <a:chOff x="0" y="0"/>
            <a:chExt cx="2024095" cy="168801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24095" cy="1688017"/>
            </a:xfrm>
            <a:custGeom>
              <a:avLst/>
              <a:gdLst/>
              <a:ahLst/>
              <a:cxnLst/>
              <a:rect l="l" t="t" r="r" b="b"/>
              <a:pathLst>
                <a:path w="2024095" h="1688017">
                  <a:moveTo>
                    <a:pt x="1899634" y="59690"/>
                  </a:moveTo>
                  <a:cubicBezTo>
                    <a:pt x="1935194" y="59690"/>
                    <a:pt x="1964405" y="88900"/>
                    <a:pt x="1964405" y="124460"/>
                  </a:cubicBezTo>
                  <a:lnTo>
                    <a:pt x="1964405" y="1563557"/>
                  </a:lnTo>
                  <a:cubicBezTo>
                    <a:pt x="1964405" y="1599117"/>
                    <a:pt x="1935194" y="1628327"/>
                    <a:pt x="1899634" y="1628327"/>
                  </a:cubicBezTo>
                  <a:lnTo>
                    <a:pt x="124460" y="1628327"/>
                  </a:lnTo>
                  <a:cubicBezTo>
                    <a:pt x="88900" y="1628327"/>
                    <a:pt x="59690" y="1599117"/>
                    <a:pt x="59690" y="156355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99634" y="59690"/>
                  </a:lnTo>
                  <a:moveTo>
                    <a:pt x="18996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563557"/>
                  </a:lnTo>
                  <a:cubicBezTo>
                    <a:pt x="0" y="1632137"/>
                    <a:pt x="55880" y="1688017"/>
                    <a:pt x="124460" y="1688017"/>
                  </a:cubicBezTo>
                  <a:lnTo>
                    <a:pt x="1899635" y="1688017"/>
                  </a:lnTo>
                  <a:cubicBezTo>
                    <a:pt x="1968215" y="1688017"/>
                    <a:pt x="2024095" y="1632137"/>
                    <a:pt x="2024095" y="1563557"/>
                  </a:cubicBezTo>
                  <a:lnTo>
                    <a:pt x="2024095" y="124460"/>
                  </a:lnTo>
                  <a:cubicBezTo>
                    <a:pt x="2024094" y="55880"/>
                    <a:pt x="1968215" y="0"/>
                    <a:pt x="1899634" y="0"/>
                  </a:cubicBezTo>
                  <a:close/>
                </a:path>
              </a:pathLst>
            </a:custGeom>
            <a:solidFill>
              <a:srgbClr val="C86B6B"/>
            </a:solidFill>
          </p:spPr>
        </p:sp>
      </p:grpSp>
      <p:sp>
        <p:nvSpPr>
          <p:cNvPr id="23" name="AutoShape 23"/>
          <p:cNvSpPr/>
          <p:nvPr/>
        </p:nvSpPr>
        <p:spPr>
          <a:xfrm>
            <a:off x="7011545" y="7640228"/>
            <a:ext cx="3984686" cy="0"/>
          </a:xfrm>
          <a:prstGeom prst="line">
            <a:avLst/>
          </a:prstGeom>
          <a:ln w="95250" cap="flat">
            <a:solidFill>
              <a:srgbClr val="C86B6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 rot="10400151">
            <a:off x="11006082" y="7931122"/>
            <a:ext cx="1238840" cy="349972"/>
          </a:xfrm>
          <a:custGeom>
            <a:avLst/>
            <a:gdLst/>
            <a:ahLst/>
            <a:cxnLst/>
            <a:rect l="l" t="t" r="r" b="b"/>
            <a:pathLst>
              <a:path w="1238840" h="349972">
                <a:moveTo>
                  <a:pt x="0" y="0"/>
                </a:moveTo>
                <a:lnTo>
                  <a:pt x="1238841" y="0"/>
                </a:lnTo>
                <a:lnTo>
                  <a:pt x="1238841" y="349972"/>
                </a:lnTo>
                <a:lnTo>
                  <a:pt x="0" y="349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10400151">
            <a:off x="5745691" y="7890284"/>
            <a:ext cx="1238840" cy="349972"/>
          </a:xfrm>
          <a:custGeom>
            <a:avLst/>
            <a:gdLst/>
            <a:ahLst/>
            <a:cxnLst/>
            <a:rect l="l" t="t" r="r" b="b"/>
            <a:pathLst>
              <a:path w="1238840" h="349972">
                <a:moveTo>
                  <a:pt x="0" y="0"/>
                </a:moveTo>
                <a:lnTo>
                  <a:pt x="1238840" y="0"/>
                </a:lnTo>
                <a:lnTo>
                  <a:pt x="1238840" y="349973"/>
                </a:lnTo>
                <a:lnTo>
                  <a:pt x="0" y="349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5400000">
            <a:off x="-129761" y="129761"/>
            <a:ext cx="2643270" cy="2383749"/>
          </a:xfrm>
          <a:custGeom>
            <a:avLst/>
            <a:gdLst/>
            <a:ahLst/>
            <a:cxnLst/>
            <a:rect l="l" t="t" r="r" b="b"/>
            <a:pathLst>
              <a:path w="2643270" h="2383749">
                <a:moveTo>
                  <a:pt x="0" y="0"/>
                </a:moveTo>
                <a:lnTo>
                  <a:pt x="2643271" y="0"/>
                </a:lnTo>
                <a:lnTo>
                  <a:pt x="2643271" y="2383749"/>
                </a:lnTo>
                <a:lnTo>
                  <a:pt x="0" y="2383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997809" y="6920120"/>
            <a:ext cx="3155512" cy="54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3"/>
              </a:lnSpc>
              <a:spcBef>
                <a:spcPct val="0"/>
              </a:spcBef>
            </a:pPr>
            <a:r>
              <a:rPr lang="en-US" sz="3711">
                <a:solidFill>
                  <a:srgbClr val="CAAE89"/>
                </a:solidFill>
                <a:latin typeface="HK Grotesk"/>
                <a:ea typeface="HK Grotesk"/>
                <a:cs typeface="HK Grotesk"/>
                <a:sym typeface="HK Grotesk"/>
              </a:rPr>
              <a:t>OBJETIVO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46264" y="7954553"/>
            <a:ext cx="3292587" cy="148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552" lvl="1" indent="-263776" algn="l">
              <a:lnSpc>
                <a:spcPts val="2932"/>
              </a:lnSpc>
              <a:buFont typeface="Arial"/>
              <a:buChar char="•"/>
            </a:pPr>
            <a:r>
              <a:rPr lang="en-US" sz="2443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Movilizarse mas rapido y seguro</a:t>
            </a:r>
          </a:p>
          <a:p>
            <a:pPr marL="527552" lvl="1" indent="-263776" algn="l">
              <a:lnSpc>
                <a:spcPts val="2932"/>
              </a:lnSpc>
              <a:buFont typeface="Arial"/>
              <a:buChar char="•"/>
            </a:pPr>
            <a:r>
              <a:rPr lang="en-US" sz="2443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Mayor Autonomia</a:t>
            </a:r>
          </a:p>
          <a:p>
            <a:pPr marL="527552" lvl="1" indent="-263776" algn="l">
              <a:lnSpc>
                <a:spcPts val="2932"/>
              </a:lnSpc>
              <a:buFont typeface="Arial"/>
              <a:buChar char="•"/>
            </a:pPr>
            <a:r>
              <a:rPr lang="en-US" sz="2443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Mejor educación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31202" y="672502"/>
            <a:ext cx="14625596" cy="134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3"/>
              </a:lnSpc>
            </a:pPr>
            <a:r>
              <a:rPr lang="en-US" sz="9903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JOURNEY MAP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94650" y="2767095"/>
            <a:ext cx="4308410" cy="574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889">
                <a:solidFill>
                  <a:srgbClr val="C86B6B"/>
                </a:solidFill>
                <a:latin typeface="HK Grotesk"/>
                <a:ea typeface="HK Grotesk"/>
                <a:cs typeface="HK Grotesk"/>
                <a:sym typeface="HK Grotesk"/>
              </a:rPr>
              <a:t>NECESIDADES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88389" y="4029650"/>
            <a:ext cx="2941301" cy="126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450" lvl="1" indent="-301725" algn="l">
              <a:lnSpc>
                <a:spcPts val="3354"/>
              </a:lnSpc>
              <a:buFont typeface="Arial"/>
              <a:buChar char="•"/>
            </a:pPr>
            <a:r>
              <a:rPr lang="en-US" sz="2795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Movilización</a:t>
            </a:r>
          </a:p>
          <a:p>
            <a:pPr marL="603450" lvl="1" indent="-301725" algn="l">
              <a:lnSpc>
                <a:spcPts val="3354"/>
              </a:lnSpc>
              <a:buFont typeface="Arial"/>
              <a:buChar char="•"/>
            </a:pPr>
            <a:r>
              <a:rPr lang="en-US" sz="2795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Autonomía</a:t>
            </a:r>
          </a:p>
          <a:p>
            <a:pPr marL="603450" lvl="1" indent="-301725" algn="l">
              <a:lnSpc>
                <a:spcPts val="3354"/>
              </a:lnSpc>
              <a:buFont typeface="Arial"/>
              <a:buChar char="•"/>
            </a:pPr>
            <a:r>
              <a:rPr lang="en-US" sz="2795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Educación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657316" y="6882076"/>
            <a:ext cx="3309194" cy="56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1"/>
              </a:lnSpc>
              <a:spcBef>
                <a:spcPct val="0"/>
              </a:spcBef>
            </a:pPr>
            <a:r>
              <a:rPr lang="en-US" sz="3776">
                <a:solidFill>
                  <a:srgbClr val="22A1E2"/>
                </a:solidFill>
                <a:latin typeface="HK Grotesk"/>
                <a:ea typeface="HK Grotesk"/>
                <a:cs typeface="HK Grotesk"/>
                <a:sym typeface="HK Grotesk"/>
              </a:rPr>
              <a:t>EVALUACION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721778" y="8014759"/>
            <a:ext cx="3070164" cy="1548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922" lvl="1" indent="-275461" algn="l">
              <a:lnSpc>
                <a:spcPts val="3062"/>
              </a:lnSpc>
              <a:buFont typeface="Arial"/>
              <a:buChar char="•"/>
            </a:pPr>
            <a:r>
              <a:rPr lang="en-US" sz="2551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Navegar por el campus</a:t>
            </a:r>
          </a:p>
          <a:p>
            <a:pPr marL="550922" lvl="1" indent="-275461" algn="l">
              <a:lnSpc>
                <a:spcPts val="3062"/>
              </a:lnSpc>
              <a:buFont typeface="Arial"/>
              <a:buChar char="•"/>
            </a:pPr>
            <a:r>
              <a:rPr lang="en-US" sz="2551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Soluciones a sus necesidades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521319" y="2747691"/>
            <a:ext cx="3419301" cy="593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5"/>
              </a:lnSpc>
              <a:spcBef>
                <a:spcPct val="0"/>
              </a:spcBef>
            </a:pPr>
            <a:r>
              <a:rPr lang="en-US" sz="4021">
                <a:solidFill>
                  <a:srgbClr val="CAAE89"/>
                </a:solidFill>
                <a:latin typeface="HK Grotesk"/>
                <a:ea typeface="HK Grotesk"/>
                <a:cs typeface="HK Grotesk"/>
                <a:sym typeface="HK Grotesk"/>
              </a:rPr>
              <a:t>INTERES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606765" y="3938094"/>
            <a:ext cx="3359745" cy="1537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913" lvl="1" indent="-273456" algn="l">
              <a:lnSpc>
                <a:spcPts val="3039"/>
              </a:lnSpc>
              <a:buFont typeface="Arial"/>
              <a:buChar char="•"/>
            </a:pPr>
            <a:r>
              <a:rPr lang="en-US" sz="2533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Promesas de la aplicacion</a:t>
            </a:r>
          </a:p>
          <a:p>
            <a:pPr marL="546913" lvl="1" indent="-273456" algn="l">
              <a:lnSpc>
                <a:spcPts val="3039"/>
              </a:lnSpc>
              <a:buFont typeface="Arial"/>
              <a:buChar char="•"/>
            </a:pPr>
            <a:r>
              <a:rPr lang="en-US" sz="2533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mayor seguridad</a:t>
            </a:r>
          </a:p>
          <a:p>
            <a:pPr marL="546913" lvl="1" indent="-273456" algn="l">
              <a:lnSpc>
                <a:spcPts val="3039"/>
              </a:lnSpc>
              <a:buFont typeface="Arial"/>
              <a:buChar char="•"/>
            </a:pPr>
            <a:r>
              <a:rPr lang="en-US" sz="2533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más rapido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075329" y="2798717"/>
            <a:ext cx="3756347" cy="501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8"/>
              </a:lnSpc>
              <a:spcBef>
                <a:spcPct val="0"/>
              </a:spcBef>
            </a:pPr>
            <a:r>
              <a:rPr lang="en-US" sz="3332">
                <a:solidFill>
                  <a:srgbClr val="22A1E2"/>
                </a:solidFill>
                <a:latin typeface="HK Grotesk"/>
                <a:ea typeface="HK Grotesk"/>
                <a:cs typeface="HK Grotesk"/>
                <a:sym typeface="HK Grotesk"/>
              </a:rPr>
              <a:t>DESCUBRIMIENTO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255685" y="3896866"/>
            <a:ext cx="3601881" cy="159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184" lvl="1" indent="-283092" algn="l">
              <a:lnSpc>
                <a:spcPts val="3146"/>
              </a:lnSpc>
              <a:buFont typeface="Arial"/>
              <a:buChar char="•"/>
            </a:pPr>
            <a:r>
              <a:rPr lang="en-US" sz="2622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Recomendaciones</a:t>
            </a:r>
          </a:p>
          <a:p>
            <a:pPr marL="566184" lvl="1" indent="-283092" algn="l">
              <a:lnSpc>
                <a:spcPts val="3146"/>
              </a:lnSpc>
              <a:buFont typeface="Arial"/>
              <a:buChar char="•"/>
            </a:pPr>
            <a:r>
              <a:rPr lang="en-US" sz="2622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Difusión</a:t>
            </a:r>
          </a:p>
          <a:p>
            <a:pPr marL="566184" lvl="1" indent="-283092" algn="l">
              <a:lnSpc>
                <a:spcPts val="3146"/>
              </a:lnSpc>
              <a:buFont typeface="Arial"/>
              <a:buChar char="•"/>
            </a:pPr>
            <a:r>
              <a:rPr lang="en-US" sz="2622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Tienda de Aplicaciones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260346" y="6890775"/>
            <a:ext cx="3514293" cy="597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5"/>
              </a:lnSpc>
              <a:spcBef>
                <a:spcPct val="0"/>
              </a:spcBef>
            </a:pPr>
            <a:r>
              <a:rPr lang="en-US" sz="3979">
                <a:solidFill>
                  <a:srgbClr val="C86B6B"/>
                </a:solidFill>
                <a:latin typeface="HK Grotesk"/>
                <a:ea typeface="HK Grotesk"/>
                <a:cs typeface="HK Grotesk"/>
                <a:sym typeface="HK Grotesk"/>
              </a:rPr>
              <a:t>PRACTICA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253906" y="7897403"/>
            <a:ext cx="3520733" cy="154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3276" lvl="1" indent="-276638" algn="l">
              <a:lnSpc>
                <a:spcPts val="3075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Reflexionar</a:t>
            </a:r>
          </a:p>
          <a:p>
            <a:pPr marL="553276" lvl="1" indent="-276638" algn="l">
              <a:lnSpc>
                <a:spcPts val="3075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Cumplió el Objetivo?</a:t>
            </a:r>
          </a:p>
          <a:p>
            <a:pPr marL="553276" lvl="1" indent="-276638" algn="l">
              <a:lnSpc>
                <a:spcPts val="3075"/>
              </a:lnSpc>
              <a:buFont typeface="Arial"/>
              <a:buChar char="•"/>
            </a:pPr>
            <a:r>
              <a:rPr lang="en-US" sz="2562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Fue tan útil como esperaba?</a:t>
            </a:r>
          </a:p>
        </p:txBody>
      </p:sp>
      <p:sp>
        <p:nvSpPr>
          <p:cNvPr id="40" name="Freeform 40"/>
          <p:cNvSpPr/>
          <p:nvPr/>
        </p:nvSpPr>
        <p:spPr>
          <a:xfrm rot="-5400000">
            <a:off x="16553709" y="8552709"/>
            <a:ext cx="1823825" cy="1644758"/>
          </a:xfrm>
          <a:custGeom>
            <a:avLst/>
            <a:gdLst/>
            <a:ahLst/>
            <a:cxnLst/>
            <a:rect l="l" t="t" r="r" b="b"/>
            <a:pathLst>
              <a:path w="1823825" h="1644758">
                <a:moveTo>
                  <a:pt x="0" y="0"/>
                </a:moveTo>
                <a:lnTo>
                  <a:pt x="1823824" y="0"/>
                </a:lnTo>
                <a:lnTo>
                  <a:pt x="1823824" y="1644758"/>
                </a:lnTo>
                <a:lnTo>
                  <a:pt x="0" y="1644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 rot="-5400000">
            <a:off x="-357049" y="8077851"/>
            <a:ext cx="3155512" cy="54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3"/>
              </a:lnSpc>
              <a:spcBef>
                <a:spcPct val="0"/>
              </a:spcBef>
            </a:pPr>
            <a:r>
              <a:rPr lang="en-US" sz="3711">
                <a:solidFill>
                  <a:srgbClr val="CAAE89"/>
                </a:solidFill>
                <a:latin typeface="HK Grotesk"/>
                <a:ea typeface="HK Grotesk"/>
                <a:cs typeface="HK Grotesk"/>
                <a:sym typeface="HK Grotesk"/>
              </a:rPr>
              <a:t>AUTONOMIA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59959" y="108504"/>
            <a:ext cx="9203813" cy="248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26"/>
              </a:lnSpc>
              <a:spcBef>
                <a:spcPct val="0"/>
              </a:spcBef>
            </a:pPr>
            <a:r>
              <a:rPr lang="en-US" sz="9232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EXPECTATIVAS </a:t>
            </a:r>
          </a:p>
          <a:p>
            <a:pPr algn="ctr">
              <a:lnSpc>
                <a:spcPts val="6546"/>
              </a:lnSpc>
              <a:spcBef>
                <a:spcPct val="0"/>
              </a:spcBef>
            </a:pPr>
            <a:endParaRPr lang="en-US" sz="9232">
              <a:solidFill>
                <a:srgbClr val="FFFFFF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3" name="Freeform 3"/>
          <p:cNvSpPr/>
          <p:nvPr/>
        </p:nvSpPr>
        <p:spPr>
          <a:xfrm rot="-10800000">
            <a:off x="1028700" y="5396094"/>
            <a:ext cx="5008625" cy="4562402"/>
          </a:xfrm>
          <a:custGeom>
            <a:avLst/>
            <a:gdLst/>
            <a:ahLst/>
            <a:cxnLst/>
            <a:rect l="l" t="t" r="r" b="b"/>
            <a:pathLst>
              <a:path w="5008625" h="4562402">
                <a:moveTo>
                  <a:pt x="0" y="0"/>
                </a:moveTo>
                <a:lnTo>
                  <a:pt x="5008625" y="0"/>
                </a:lnTo>
                <a:lnTo>
                  <a:pt x="5008625" y="4562402"/>
                </a:lnTo>
                <a:lnTo>
                  <a:pt x="0" y="4562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68992" y="6442448"/>
            <a:ext cx="4859066" cy="85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4"/>
              </a:lnSpc>
              <a:spcBef>
                <a:spcPct val="0"/>
              </a:spcBef>
            </a:pPr>
            <a:r>
              <a:rPr lang="en-US" sz="4874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SOCIALES</a:t>
            </a:r>
          </a:p>
        </p:txBody>
      </p:sp>
      <p:sp>
        <p:nvSpPr>
          <p:cNvPr id="5" name="Freeform 5"/>
          <p:cNvSpPr/>
          <p:nvPr/>
        </p:nvSpPr>
        <p:spPr>
          <a:xfrm>
            <a:off x="7099415" y="3301769"/>
            <a:ext cx="4089169" cy="4188650"/>
          </a:xfrm>
          <a:custGeom>
            <a:avLst/>
            <a:gdLst/>
            <a:ahLst/>
            <a:cxnLst/>
            <a:rect l="l" t="t" r="r" b="b"/>
            <a:pathLst>
              <a:path w="4089169" h="4188650">
                <a:moveTo>
                  <a:pt x="0" y="0"/>
                </a:moveTo>
                <a:lnTo>
                  <a:pt x="4089170" y="0"/>
                </a:lnTo>
                <a:lnTo>
                  <a:pt x="4089170" y="4188650"/>
                </a:lnTo>
                <a:lnTo>
                  <a:pt x="0" y="4188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2418679" y="5396094"/>
            <a:ext cx="5105175" cy="4650350"/>
          </a:xfrm>
          <a:custGeom>
            <a:avLst/>
            <a:gdLst/>
            <a:ahLst/>
            <a:cxnLst/>
            <a:rect l="l" t="t" r="r" b="b"/>
            <a:pathLst>
              <a:path w="5105175" h="4650350">
                <a:moveTo>
                  <a:pt x="0" y="0"/>
                </a:moveTo>
                <a:lnTo>
                  <a:pt x="5105174" y="0"/>
                </a:lnTo>
                <a:lnTo>
                  <a:pt x="5105174" y="4650350"/>
                </a:lnTo>
                <a:lnTo>
                  <a:pt x="0" y="4650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465561" y="6135135"/>
            <a:ext cx="4642688" cy="80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0"/>
              </a:lnSpc>
              <a:spcBef>
                <a:spcPct val="0"/>
              </a:spcBef>
            </a:pPr>
            <a:r>
              <a:rPr lang="en-US" sz="4657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POLITICOS</a:t>
            </a:r>
          </a:p>
        </p:txBody>
      </p:sp>
      <p:sp>
        <p:nvSpPr>
          <p:cNvPr id="8" name="Freeform 8"/>
          <p:cNvSpPr/>
          <p:nvPr/>
        </p:nvSpPr>
        <p:spPr>
          <a:xfrm>
            <a:off x="1095606" y="1673187"/>
            <a:ext cx="4898909" cy="4462461"/>
          </a:xfrm>
          <a:custGeom>
            <a:avLst/>
            <a:gdLst/>
            <a:ahLst/>
            <a:cxnLst/>
            <a:rect l="l" t="t" r="r" b="b"/>
            <a:pathLst>
              <a:path w="4898909" h="4462461">
                <a:moveTo>
                  <a:pt x="0" y="0"/>
                </a:moveTo>
                <a:lnTo>
                  <a:pt x="4898909" y="0"/>
                </a:lnTo>
                <a:lnTo>
                  <a:pt x="4898909" y="4462461"/>
                </a:lnTo>
                <a:lnTo>
                  <a:pt x="0" y="44624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289214" y="1608352"/>
            <a:ext cx="4970086" cy="4527296"/>
          </a:xfrm>
          <a:custGeom>
            <a:avLst/>
            <a:gdLst/>
            <a:ahLst/>
            <a:cxnLst/>
            <a:rect l="l" t="t" r="r" b="b"/>
            <a:pathLst>
              <a:path w="4970086" h="4527296">
                <a:moveTo>
                  <a:pt x="0" y="0"/>
                </a:moveTo>
                <a:lnTo>
                  <a:pt x="4970086" y="0"/>
                </a:lnTo>
                <a:lnTo>
                  <a:pt x="4970086" y="4527296"/>
                </a:lnTo>
                <a:lnTo>
                  <a:pt x="0" y="45272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418679" y="2041050"/>
            <a:ext cx="4494503" cy="78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2"/>
              </a:lnSpc>
              <a:spcBef>
                <a:spcPct val="0"/>
              </a:spcBef>
            </a:pPr>
            <a:r>
              <a:rPr lang="en-US" sz="4508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ECONOMICOS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3923" y="2050575"/>
            <a:ext cx="4098384" cy="1123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2"/>
              </a:lnSpc>
              <a:spcBef>
                <a:spcPct val="0"/>
              </a:spcBef>
            </a:pPr>
            <a:r>
              <a:rPr lang="en-US" sz="4187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LABORALES</a:t>
            </a:r>
          </a:p>
          <a:p>
            <a:pPr algn="ctr">
              <a:lnSpc>
                <a:spcPts val="2969"/>
              </a:lnSpc>
              <a:spcBef>
                <a:spcPct val="0"/>
              </a:spcBef>
            </a:pPr>
            <a:endParaRPr lang="en-US" sz="4187">
              <a:solidFill>
                <a:srgbClr val="FFFFFF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95606" y="3131973"/>
            <a:ext cx="4941718" cy="16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267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Mejor orientacion para </a:t>
            </a:r>
          </a:p>
          <a:p>
            <a:pPr algn="ctr">
              <a:lnSpc>
                <a:spcPts val="3174"/>
              </a:lnSpc>
            </a:pPr>
            <a:r>
              <a:rPr lang="en-US" sz="2267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llegar a su trabajo</a:t>
            </a:r>
          </a:p>
          <a:p>
            <a:pPr algn="ctr">
              <a:lnSpc>
                <a:spcPts val="3174"/>
              </a:lnSpc>
            </a:pPr>
            <a:endParaRPr lang="en-US" sz="2267">
              <a:solidFill>
                <a:srgbClr val="FFFFFF"/>
              </a:solidFill>
              <a:latin typeface="Chewy"/>
              <a:ea typeface="Chewy"/>
              <a:cs typeface="Chewy"/>
              <a:sym typeface="Chewy"/>
            </a:endParaRPr>
          </a:p>
          <a:p>
            <a:pPr algn="ctr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Mas oportunidades laborales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4315" y="7433269"/>
            <a:ext cx="4877599" cy="238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237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Mejora en la calidad de vida al facilitar el desplazamiento</a:t>
            </a:r>
          </a:p>
          <a:p>
            <a:pPr algn="ctr">
              <a:lnSpc>
                <a:spcPts val="3132"/>
              </a:lnSpc>
            </a:pPr>
            <a:r>
              <a:rPr lang="en-US" sz="2237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 </a:t>
            </a:r>
          </a:p>
          <a:p>
            <a:pPr algn="ctr">
              <a:lnSpc>
                <a:spcPts val="3132"/>
              </a:lnSpc>
            </a:pPr>
            <a:r>
              <a:rPr lang="en-US" sz="2237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Se reduce el estrés y la dependencia de terceros </a:t>
            </a:r>
          </a:p>
          <a:p>
            <a:pPr algn="ctr">
              <a:lnSpc>
                <a:spcPts val="3132"/>
              </a:lnSpc>
              <a:spcBef>
                <a:spcPct val="0"/>
              </a:spcBef>
            </a:pPr>
            <a:endParaRPr lang="en-US" sz="2237">
              <a:solidFill>
                <a:srgbClr val="FFFFFF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596958" y="7034192"/>
            <a:ext cx="4748617" cy="2315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0"/>
              </a:lnSpc>
            </a:pPr>
            <a:r>
              <a:rPr lang="en-US" sz="2178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Impulso a nuevas normativas si el proyecto tiene éxito </a:t>
            </a:r>
          </a:p>
          <a:p>
            <a:pPr algn="ctr">
              <a:lnSpc>
                <a:spcPts val="3050"/>
              </a:lnSpc>
            </a:pPr>
            <a:endParaRPr lang="en-US" sz="2178">
              <a:solidFill>
                <a:srgbClr val="FFFFFF"/>
              </a:solidFill>
              <a:latin typeface="Chewy"/>
              <a:ea typeface="Chewy"/>
              <a:cs typeface="Chewy"/>
              <a:sym typeface="Chewy"/>
            </a:endParaRPr>
          </a:p>
          <a:p>
            <a:pPr algn="ctr">
              <a:lnSpc>
                <a:spcPts val="3050"/>
              </a:lnSpc>
            </a:pPr>
            <a:r>
              <a:rPr lang="en-US" sz="2178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Podría inspirar la creación de políticas que fomenten el uso de tecnología inclusiva</a:t>
            </a:r>
          </a:p>
          <a:p>
            <a:pPr algn="ctr">
              <a:lnSpc>
                <a:spcPts val="3050"/>
              </a:lnSpc>
              <a:spcBef>
                <a:spcPct val="0"/>
              </a:spcBef>
            </a:pPr>
            <a:endParaRPr lang="en-US" sz="2178">
              <a:solidFill>
                <a:srgbClr val="FFFFFF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67850" y="2935084"/>
            <a:ext cx="4876322" cy="1988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237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Reducción de costos en asistencia personalizada </a:t>
            </a:r>
          </a:p>
          <a:p>
            <a:pPr algn="ctr">
              <a:lnSpc>
                <a:spcPts val="3132"/>
              </a:lnSpc>
            </a:pPr>
            <a:endParaRPr lang="en-US" sz="2237">
              <a:solidFill>
                <a:srgbClr val="FFFFFF"/>
              </a:solidFill>
              <a:latin typeface="Chewy"/>
              <a:ea typeface="Chewy"/>
              <a:cs typeface="Chewy"/>
              <a:sym typeface="Chewy"/>
            </a:endParaRPr>
          </a:p>
          <a:p>
            <a:pPr algn="ctr">
              <a:lnSpc>
                <a:spcPts val="3132"/>
              </a:lnSpc>
              <a:spcBef>
                <a:spcPct val="0"/>
              </a:spcBef>
            </a:pPr>
            <a:r>
              <a:rPr lang="en-US" sz="2237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No necesitara contratar algun tipo de asistencia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67569" y="5773640"/>
            <a:ext cx="3735264" cy="3904532"/>
          </a:xfrm>
          <a:custGeom>
            <a:avLst/>
            <a:gdLst/>
            <a:ahLst/>
            <a:cxnLst/>
            <a:rect l="l" t="t" r="r" b="b"/>
            <a:pathLst>
              <a:path w="3735264" h="3904532">
                <a:moveTo>
                  <a:pt x="0" y="0"/>
                </a:moveTo>
                <a:lnTo>
                  <a:pt x="3735264" y="0"/>
                </a:lnTo>
                <a:lnTo>
                  <a:pt x="3735264" y="3904531"/>
                </a:lnTo>
                <a:lnTo>
                  <a:pt x="0" y="390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37" t="-6778" r="-13964" b="-125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03534" y="5663253"/>
            <a:ext cx="3775181" cy="4042270"/>
          </a:xfrm>
          <a:custGeom>
            <a:avLst/>
            <a:gdLst/>
            <a:ahLst/>
            <a:cxnLst/>
            <a:rect l="l" t="t" r="r" b="b"/>
            <a:pathLst>
              <a:path w="3775181" h="4042270">
                <a:moveTo>
                  <a:pt x="0" y="0"/>
                </a:moveTo>
                <a:lnTo>
                  <a:pt x="3775181" y="0"/>
                </a:lnTo>
                <a:lnTo>
                  <a:pt x="3775181" y="4042270"/>
                </a:lnTo>
                <a:lnTo>
                  <a:pt x="0" y="4042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19" t="-5049" r="-10314" b="-714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02209" y="1720086"/>
            <a:ext cx="3904010" cy="3810229"/>
          </a:xfrm>
          <a:custGeom>
            <a:avLst/>
            <a:gdLst/>
            <a:ahLst/>
            <a:cxnLst/>
            <a:rect l="l" t="t" r="r" b="b"/>
            <a:pathLst>
              <a:path w="3904010" h="3810229">
                <a:moveTo>
                  <a:pt x="0" y="0"/>
                </a:moveTo>
                <a:lnTo>
                  <a:pt x="3904010" y="0"/>
                </a:lnTo>
                <a:lnTo>
                  <a:pt x="3904010" y="3810229"/>
                </a:lnTo>
                <a:lnTo>
                  <a:pt x="0" y="3810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74" t="-5540" r="-5417" b="-859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92186" y="5671650"/>
            <a:ext cx="3729030" cy="3987566"/>
          </a:xfrm>
          <a:custGeom>
            <a:avLst/>
            <a:gdLst/>
            <a:ahLst/>
            <a:cxnLst/>
            <a:rect l="l" t="t" r="r" b="b"/>
            <a:pathLst>
              <a:path w="3729030" h="3987566">
                <a:moveTo>
                  <a:pt x="0" y="0"/>
                </a:moveTo>
                <a:lnTo>
                  <a:pt x="3729031" y="0"/>
                </a:lnTo>
                <a:lnTo>
                  <a:pt x="3729031" y="3987566"/>
                </a:lnTo>
                <a:lnTo>
                  <a:pt x="0" y="398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02" t="-6911" r="-14504" b="-746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03578" y="1720086"/>
            <a:ext cx="3463246" cy="3810229"/>
          </a:xfrm>
          <a:custGeom>
            <a:avLst/>
            <a:gdLst/>
            <a:ahLst/>
            <a:cxnLst/>
            <a:rect l="l" t="t" r="r" b="b"/>
            <a:pathLst>
              <a:path w="3463246" h="3810229">
                <a:moveTo>
                  <a:pt x="0" y="0"/>
                </a:moveTo>
                <a:lnTo>
                  <a:pt x="3463246" y="0"/>
                </a:lnTo>
                <a:lnTo>
                  <a:pt x="3463246" y="3810229"/>
                </a:lnTo>
                <a:lnTo>
                  <a:pt x="0" y="38102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176" t="-5335" r="-5630" b="-7196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4061840" y="1720086"/>
            <a:ext cx="3798565" cy="3779323"/>
          </a:xfrm>
          <a:custGeom>
            <a:avLst/>
            <a:gdLst/>
            <a:ahLst/>
            <a:cxnLst/>
            <a:rect l="l" t="t" r="r" b="b"/>
            <a:pathLst>
              <a:path w="3798565" h="3779323">
                <a:moveTo>
                  <a:pt x="0" y="0"/>
                </a:moveTo>
                <a:lnTo>
                  <a:pt x="3798565" y="0"/>
                </a:lnTo>
                <a:lnTo>
                  <a:pt x="3798565" y="3779323"/>
                </a:lnTo>
                <a:lnTo>
                  <a:pt x="0" y="37793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137" t="-6107" r="-5404" b="-4997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151979" y="1838684"/>
            <a:ext cx="1421290" cy="622132"/>
            <a:chOff x="0" y="0"/>
            <a:chExt cx="458652" cy="2007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8652" cy="200763"/>
            </a:xfrm>
            <a:custGeom>
              <a:avLst/>
              <a:gdLst/>
              <a:ahLst/>
              <a:cxnLst/>
              <a:rect l="l" t="t" r="r" b="b"/>
              <a:pathLst>
                <a:path w="458652" h="200763">
                  <a:moveTo>
                    <a:pt x="0" y="0"/>
                  </a:moveTo>
                  <a:lnTo>
                    <a:pt x="458652" y="0"/>
                  </a:lnTo>
                  <a:lnTo>
                    <a:pt x="458652" y="200763"/>
                  </a:lnTo>
                  <a:lnTo>
                    <a:pt x="0" y="2007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458652" cy="200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384131" y="2221579"/>
            <a:ext cx="889289" cy="554593"/>
          </a:xfrm>
          <a:custGeom>
            <a:avLst/>
            <a:gdLst/>
            <a:ahLst/>
            <a:cxnLst/>
            <a:rect l="l" t="t" r="r" b="b"/>
            <a:pathLst>
              <a:path w="889289" h="554593">
                <a:moveTo>
                  <a:pt x="0" y="0"/>
                </a:moveTo>
                <a:lnTo>
                  <a:pt x="889289" y="0"/>
                </a:lnTo>
                <a:lnTo>
                  <a:pt x="889289" y="554593"/>
                </a:lnTo>
                <a:lnTo>
                  <a:pt x="0" y="5545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824619" y="2606534"/>
            <a:ext cx="163145" cy="119955"/>
            <a:chOff x="0" y="0"/>
            <a:chExt cx="52647" cy="387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2647" cy="38709"/>
            </a:xfrm>
            <a:custGeom>
              <a:avLst/>
              <a:gdLst/>
              <a:ahLst/>
              <a:cxnLst/>
              <a:rect l="l" t="t" r="r" b="b"/>
              <a:pathLst>
                <a:path w="52647" h="38709">
                  <a:moveTo>
                    <a:pt x="0" y="0"/>
                  </a:moveTo>
                  <a:lnTo>
                    <a:pt x="52647" y="0"/>
                  </a:lnTo>
                  <a:lnTo>
                    <a:pt x="52647" y="38709"/>
                  </a:lnTo>
                  <a:lnTo>
                    <a:pt x="0" y="38709"/>
                  </a:lnTo>
                  <a:close/>
                </a:path>
              </a:pathLst>
            </a:custGeom>
            <a:solidFill>
              <a:srgbClr val="90A0A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52647" cy="38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5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flipH="1">
            <a:off x="12355548" y="1829440"/>
            <a:ext cx="1101287" cy="897048"/>
          </a:xfrm>
          <a:custGeom>
            <a:avLst/>
            <a:gdLst/>
            <a:ahLst/>
            <a:cxnLst/>
            <a:rect l="l" t="t" r="r" b="b"/>
            <a:pathLst>
              <a:path w="1101287" h="897048">
                <a:moveTo>
                  <a:pt x="1101287" y="0"/>
                </a:moveTo>
                <a:lnTo>
                  <a:pt x="0" y="0"/>
                </a:lnTo>
                <a:lnTo>
                  <a:pt x="0" y="897049"/>
                </a:lnTo>
                <a:lnTo>
                  <a:pt x="1101287" y="897049"/>
                </a:lnTo>
                <a:lnTo>
                  <a:pt x="110128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8503960" y="2672659"/>
            <a:ext cx="127651" cy="107659"/>
            <a:chOff x="0" y="0"/>
            <a:chExt cx="963739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63739" cy="812800"/>
            </a:xfrm>
            <a:custGeom>
              <a:avLst/>
              <a:gdLst/>
              <a:ahLst/>
              <a:cxnLst/>
              <a:rect l="l" t="t" r="r" b="b"/>
              <a:pathLst>
                <a:path w="963739" h="812800">
                  <a:moveTo>
                    <a:pt x="481870" y="0"/>
                  </a:moveTo>
                  <a:cubicBezTo>
                    <a:pt x="215740" y="0"/>
                    <a:pt x="0" y="181951"/>
                    <a:pt x="0" y="406400"/>
                  </a:cubicBezTo>
                  <a:cubicBezTo>
                    <a:pt x="0" y="630849"/>
                    <a:pt x="215740" y="812800"/>
                    <a:pt x="481870" y="812800"/>
                  </a:cubicBezTo>
                  <a:cubicBezTo>
                    <a:pt x="747999" y="812800"/>
                    <a:pt x="963739" y="630849"/>
                    <a:pt x="963739" y="406400"/>
                  </a:cubicBezTo>
                  <a:cubicBezTo>
                    <a:pt x="963739" y="181951"/>
                    <a:pt x="747999" y="0"/>
                    <a:pt x="48187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90351" y="76200"/>
              <a:ext cx="783038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5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221187" y="1901653"/>
            <a:ext cx="1257771" cy="49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1"/>
              </a:lnSpc>
              <a:spcBef>
                <a:spcPct val="0"/>
              </a:spcBef>
            </a:pPr>
            <a:r>
              <a:rPr lang="en-US" sz="714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Para muchas personas, cruzar la calle es algo que ni siquiera piensan. Pero para Elena, es un desafío diario.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27207" y="2328339"/>
            <a:ext cx="803137" cy="35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5"/>
              </a:lnSpc>
              <a:spcBef>
                <a:spcPct val="0"/>
              </a:spcBef>
            </a:pPr>
            <a:r>
              <a:rPr lang="en-US" sz="622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Donde estoy? no escucho nada mas que los gritos de las personas...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66278" y="2054413"/>
            <a:ext cx="901580" cy="498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5"/>
              </a:lnSpc>
              <a:spcBef>
                <a:spcPct val="0"/>
              </a:spcBef>
            </a:pPr>
            <a:r>
              <a:rPr lang="en-US" sz="717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¿Ya es seguro? no escucho el semáforo peatonal... SOLO ES RUIDO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6587920" y="1894764"/>
            <a:ext cx="1247026" cy="752764"/>
            <a:chOff x="0" y="0"/>
            <a:chExt cx="1662702" cy="100368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662702" cy="1003686"/>
              <a:chOff x="0" y="0"/>
              <a:chExt cx="755861" cy="45627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755861" cy="456274"/>
              </a:xfrm>
              <a:custGeom>
                <a:avLst/>
                <a:gdLst/>
                <a:ahLst/>
                <a:cxnLst/>
                <a:rect l="l" t="t" r="r" b="b"/>
                <a:pathLst>
                  <a:path w="755861" h="456274">
                    <a:moveTo>
                      <a:pt x="377931" y="0"/>
                    </a:moveTo>
                    <a:cubicBezTo>
                      <a:pt x="169205" y="0"/>
                      <a:pt x="0" y="102140"/>
                      <a:pt x="0" y="228137"/>
                    </a:cubicBezTo>
                    <a:cubicBezTo>
                      <a:pt x="0" y="354133"/>
                      <a:pt x="169205" y="456274"/>
                      <a:pt x="377931" y="456274"/>
                    </a:cubicBezTo>
                    <a:cubicBezTo>
                      <a:pt x="586656" y="456274"/>
                      <a:pt x="755861" y="354133"/>
                      <a:pt x="755861" y="228137"/>
                    </a:cubicBezTo>
                    <a:cubicBezTo>
                      <a:pt x="755861" y="102140"/>
                      <a:pt x="586656" y="0"/>
                      <a:pt x="3779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0862" y="42776"/>
                <a:ext cx="614137" cy="370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4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07794" y="166664"/>
              <a:ext cx="1447114" cy="624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21"/>
                </a:lnSpc>
                <a:spcBef>
                  <a:spcPct val="0"/>
                </a:spcBef>
              </a:pPr>
              <a:r>
                <a:rPr lang="en-US" sz="801">
                  <a:solidFill>
                    <a:srgbClr val="000000"/>
                  </a:solidFill>
                  <a:latin typeface="Lazydog"/>
                  <a:ea typeface="Lazydog"/>
                  <a:cs typeface="Lazydog"/>
                  <a:sym typeface="Lazydog"/>
                </a:rPr>
                <a:t>La gente siempre tiene prisa... Desearia que fueran mas considerados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961693" y="5708616"/>
            <a:ext cx="1817021" cy="875349"/>
            <a:chOff x="0" y="0"/>
            <a:chExt cx="1183789" cy="57029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83789" cy="570290"/>
            </a:xfrm>
            <a:custGeom>
              <a:avLst/>
              <a:gdLst/>
              <a:ahLst/>
              <a:cxnLst/>
              <a:rect l="l" t="t" r="r" b="b"/>
              <a:pathLst>
                <a:path w="1183789" h="570290">
                  <a:moveTo>
                    <a:pt x="591894" y="0"/>
                  </a:moveTo>
                  <a:cubicBezTo>
                    <a:pt x="265000" y="0"/>
                    <a:pt x="0" y="127664"/>
                    <a:pt x="0" y="285145"/>
                  </a:cubicBezTo>
                  <a:cubicBezTo>
                    <a:pt x="0" y="442626"/>
                    <a:pt x="265000" y="570290"/>
                    <a:pt x="591894" y="570290"/>
                  </a:cubicBezTo>
                  <a:cubicBezTo>
                    <a:pt x="918789" y="570290"/>
                    <a:pt x="1183789" y="442626"/>
                    <a:pt x="1183789" y="285145"/>
                  </a:cubicBezTo>
                  <a:cubicBezTo>
                    <a:pt x="1183789" y="127664"/>
                    <a:pt x="918789" y="0"/>
                    <a:pt x="591894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110980" y="53465"/>
              <a:ext cx="961828" cy="463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5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8137405" y="5914918"/>
            <a:ext cx="1465598" cy="46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"/>
              </a:lnSpc>
            </a:pPr>
            <a:r>
              <a:rPr lang="en-US" sz="82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QUIERO LA LECHE DE ALMENDRAS PERO, ¿CUAL ES? </a:t>
            </a:r>
          </a:p>
          <a:p>
            <a:pPr marL="0" lvl="0" indent="0" algn="ctr">
              <a:lnSpc>
                <a:spcPts val="954"/>
              </a:lnSpc>
              <a:spcBef>
                <a:spcPct val="0"/>
              </a:spcBef>
            </a:pPr>
            <a:r>
              <a:rPr lang="en-US" sz="82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SI TAN SOLO LAS ETIQUETAS ESTUVIERAN EN BRAILLE...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553769" y="5773640"/>
            <a:ext cx="1801779" cy="853717"/>
            <a:chOff x="0" y="0"/>
            <a:chExt cx="1278881" cy="60595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78881" cy="605958"/>
            </a:xfrm>
            <a:custGeom>
              <a:avLst/>
              <a:gdLst/>
              <a:ahLst/>
              <a:cxnLst/>
              <a:rect l="l" t="t" r="r" b="b"/>
              <a:pathLst>
                <a:path w="1278881" h="605958">
                  <a:moveTo>
                    <a:pt x="639441" y="0"/>
                  </a:moveTo>
                  <a:cubicBezTo>
                    <a:pt x="286287" y="0"/>
                    <a:pt x="0" y="135648"/>
                    <a:pt x="0" y="302979"/>
                  </a:cubicBezTo>
                  <a:cubicBezTo>
                    <a:pt x="0" y="470310"/>
                    <a:pt x="286287" y="605958"/>
                    <a:pt x="639441" y="605958"/>
                  </a:cubicBezTo>
                  <a:cubicBezTo>
                    <a:pt x="992594" y="605958"/>
                    <a:pt x="1278881" y="470310"/>
                    <a:pt x="1278881" y="302979"/>
                  </a:cubicBezTo>
                  <a:cubicBezTo>
                    <a:pt x="1278881" y="135648"/>
                    <a:pt x="992594" y="0"/>
                    <a:pt x="639441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119895" y="56809"/>
              <a:ext cx="1039091" cy="492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5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757957" y="5991630"/>
            <a:ext cx="1393402" cy="417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"/>
              </a:lnSpc>
            </a:pPr>
            <a:r>
              <a:rPr lang="en-US" sz="946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Otro bus que se fue... </a:t>
            </a:r>
          </a:p>
          <a:p>
            <a:pPr marL="0" lvl="0" indent="0" algn="ctr">
              <a:lnSpc>
                <a:spcPts val="1088"/>
              </a:lnSpc>
              <a:spcBef>
                <a:spcPct val="0"/>
              </a:spcBef>
            </a:pPr>
            <a:r>
              <a:rPr lang="en-US" sz="946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¿cuanto tiempo tendré que esperar?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4309233" y="5690605"/>
            <a:ext cx="1077000" cy="460419"/>
            <a:chOff x="0" y="0"/>
            <a:chExt cx="347549" cy="14857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47549" cy="148578"/>
            </a:xfrm>
            <a:custGeom>
              <a:avLst/>
              <a:gdLst/>
              <a:ahLst/>
              <a:cxnLst/>
              <a:rect l="l" t="t" r="r" b="b"/>
              <a:pathLst>
                <a:path w="347549" h="148578">
                  <a:moveTo>
                    <a:pt x="0" y="0"/>
                  </a:moveTo>
                  <a:lnTo>
                    <a:pt x="347549" y="0"/>
                  </a:lnTo>
                  <a:lnTo>
                    <a:pt x="347549" y="148578"/>
                  </a:lnTo>
                  <a:lnTo>
                    <a:pt x="0" y="148578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0"/>
              <a:ext cx="347549" cy="14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5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4379169" y="5764115"/>
            <a:ext cx="937128" cy="30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7"/>
              </a:lnSpc>
              <a:spcBef>
                <a:spcPct val="0"/>
              </a:spcBef>
            </a:pPr>
            <a:r>
              <a:rPr lang="en-US" sz="702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Cada día presenta nuevos desafíos, grandes y pequeños.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6440117" y="5833113"/>
            <a:ext cx="1480307" cy="696515"/>
            <a:chOff x="0" y="0"/>
            <a:chExt cx="1973743" cy="928687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1973743" cy="928687"/>
              <a:chOff x="0" y="0"/>
              <a:chExt cx="1180745" cy="55556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180745" cy="555565"/>
              </a:xfrm>
              <a:custGeom>
                <a:avLst/>
                <a:gdLst/>
                <a:ahLst/>
                <a:cxnLst/>
                <a:rect l="l" t="t" r="r" b="b"/>
                <a:pathLst>
                  <a:path w="1180745" h="555565">
                    <a:moveTo>
                      <a:pt x="590372" y="0"/>
                    </a:moveTo>
                    <a:cubicBezTo>
                      <a:pt x="264319" y="0"/>
                      <a:pt x="0" y="124367"/>
                      <a:pt x="0" y="277782"/>
                    </a:cubicBezTo>
                    <a:cubicBezTo>
                      <a:pt x="0" y="431197"/>
                      <a:pt x="264319" y="555565"/>
                      <a:pt x="590372" y="555565"/>
                    </a:cubicBezTo>
                    <a:cubicBezTo>
                      <a:pt x="916426" y="555565"/>
                      <a:pt x="1180745" y="431197"/>
                      <a:pt x="1180745" y="277782"/>
                    </a:cubicBezTo>
                    <a:cubicBezTo>
                      <a:pt x="1180745" y="124367"/>
                      <a:pt x="916426" y="0"/>
                      <a:pt x="5903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110695" y="52084"/>
                <a:ext cx="959355" cy="4513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265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171162" y="159645"/>
              <a:ext cx="1631419" cy="609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52"/>
                </a:lnSpc>
                <a:spcBef>
                  <a:spcPct val="0"/>
                </a:spcBef>
              </a:pPr>
              <a:r>
                <a:rPr lang="en-US" sz="827">
                  <a:solidFill>
                    <a:srgbClr val="000000"/>
                  </a:solidFill>
                  <a:latin typeface="Lazydog"/>
                  <a:ea typeface="Lazydog"/>
                  <a:cs typeface="Lazydog"/>
                  <a:sym typeface="Lazydog"/>
                </a:rPr>
                <a:t>A veces es frustrante, a veces es agotador... pero sigo adelante.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6743936" y="2539870"/>
            <a:ext cx="127651" cy="107659"/>
            <a:chOff x="0" y="0"/>
            <a:chExt cx="963739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63739" cy="812800"/>
            </a:xfrm>
            <a:custGeom>
              <a:avLst/>
              <a:gdLst/>
              <a:ahLst/>
              <a:cxnLst/>
              <a:rect l="l" t="t" r="r" b="b"/>
              <a:pathLst>
                <a:path w="963739" h="812800">
                  <a:moveTo>
                    <a:pt x="481870" y="0"/>
                  </a:moveTo>
                  <a:cubicBezTo>
                    <a:pt x="215740" y="0"/>
                    <a:pt x="0" y="181951"/>
                    <a:pt x="0" y="406400"/>
                  </a:cubicBezTo>
                  <a:cubicBezTo>
                    <a:pt x="0" y="630849"/>
                    <a:pt x="215740" y="812800"/>
                    <a:pt x="481870" y="812800"/>
                  </a:cubicBezTo>
                  <a:cubicBezTo>
                    <a:pt x="747999" y="812800"/>
                    <a:pt x="963739" y="630849"/>
                    <a:pt x="963739" y="406400"/>
                  </a:cubicBezTo>
                  <a:cubicBezTo>
                    <a:pt x="963739" y="181951"/>
                    <a:pt x="747999" y="0"/>
                    <a:pt x="48187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90351" y="76200"/>
              <a:ext cx="783038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5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6660094" y="2648927"/>
            <a:ext cx="83842" cy="70711"/>
            <a:chOff x="0" y="0"/>
            <a:chExt cx="963739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963739" cy="812800"/>
            </a:xfrm>
            <a:custGeom>
              <a:avLst/>
              <a:gdLst/>
              <a:ahLst/>
              <a:cxnLst/>
              <a:rect l="l" t="t" r="r" b="b"/>
              <a:pathLst>
                <a:path w="963739" h="812800">
                  <a:moveTo>
                    <a:pt x="481870" y="0"/>
                  </a:moveTo>
                  <a:cubicBezTo>
                    <a:pt x="215740" y="0"/>
                    <a:pt x="0" y="181951"/>
                    <a:pt x="0" y="406400"/>
                  </a:cubicBezTo>
                  <a:cubicBezTo>
                    <a:pt x="0" y="630849"/>
                    <a:pt x="215740" y="812800"/>
                    <a:pt x="481870" y="812800"/>
                  </a:cubicBezTo>
                  <a:cubicBezTo>
                    <a:pt x="747999" y="812800"/>
                    <a:pt x="963739" y="630849"/>
                    <a:pt x="963739" y="406400"/>
                  </a:cubicBezTo>
                  <a:cubicBezTo>
                    <a:pt x="963739" y="181951"/>
                    <a:pt x="747999" y="0"/>
                    <a:pt x="48187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90351" y="76200"/>
              <a:ext cx="783038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5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-23063" y="2721765"/>
            <a:ext cx="6016447" cy="11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9"/>
              </a:lnSpc>
              <a:spcBef>
                <a:spcPct val="0"/>
              </a:spcBef>
            </a:pPr>
            <a:r>
              <a:rPr lang="en-US" sz="6035">
                <a:solidFill>
                  <a:srgbClr val="FFFFFF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STORY BOARD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269942" y="4051786"/>
            <a:ext cx="5468453" cy="3014567"/>
            <a:chOff x="0" y="0"/>
            <a:chExt cx="1727073" cy="95186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727073" cy="951865"/>
            </a:xfrm>
            <a:custGeom>
              <a:avLst/>
              <a:gdLst/>
              <a:ahLst/>
              <a:cxnLst/>
              <a:rect l="l" t="t" r="r" b="b"/>
              <a:pathLst>
                <a:path w="1727073" h="951865">
                  <a:moveTo>
                    <a:pt x="1727073" y="0"/>
                  </a:moveTo>
                  <a:lnTo>
                    <a:pt x="1727073" y="951865"/>
                  </a:lnTo>
                  <a:lnTo>
                    <a:pt x="0" y="951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EE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0"/>
              <a:ext cx="1727073" cy="951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5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407153" y="4152198"/>
            <a:ext cx="5156015" cy="272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80"/>
              </a:lnSpc>
            </a:pPr>
            <a:r>
              <a:rPr lang="en-US" sz="1914" b="1">
                <a:solidFill>
                  <a:srgbClr val="020A75"/>
                </a:solidFill>
                <a:latin typeface="Agrandir Bold"/>
                <a:ea typeface="Agrandir Bold"/>
                <a:cs typeface="Agrandir Bold"/>
                <a:sym typeface="Agrandir Bold"/>
              </a:rPr>
              <a:t>ELENA ES UNA PERSONA CON DISCAPACIDAD VISUAL, LA CUAL DIARIAMENTE SE ENFRENTA A DISTINTOS PROBLEMAS COTIDIANOS COMO EL CRUZAR LA CALLE, ENCONTRAR ALGUN OBJETO EN PARTICULAR O INCLUSO MOVILIZARSE EN ALGUN TIPO DE VEHICULO.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493448">
            <a:off x="12764455" y="-4493527"/>
            <a:ext cx="9213358" cy="7504698"/>
          </a:xfrm>
          <a:custGeom>
            <a:avLst/>
            <a:gdLst/>
            <a:ahLst/>
            <a:cxnLst/>
            <a:rect l="l" t="t" r="r" b="b"/>
            <a:pathLst>
              <a:path w="9213358" h="7504698">
                <a:moveTo>
                  <a:pt x="0" y="0"/>
                </a:moveTo>
                <a:lnTo>
                  <a:pt x="9213358" y="0"/>
                </a:lnTo>
                <a:lnTo>
                  <a:pt x="9213358" y="7504699"/>
                </a:lnTo>
                <a:lnTo>
                  <a:pt x="0" y="750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693960" y="7073953"/>
            <a:ext cx="6483182" cy="0"/>
          </a:xfrm>
          <a:prstGeom prst="line">
            <a:avLst/>
          </a:prstGeom>
          <a:ln w="323850" cap="rnd">
            <a:solidFill>
              <a:srgbClr val="B48C5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715228" y="1298787"/>
            <a:ext cx="1830961" cy="183096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014915" y="756491"/>
            <a:ext cx="700314" cy="70031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8C5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14574" y="3601830"/>
            <a:ext cx="14160264" cy="133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4"/>
              </a:lnSpc>
            </a:pPr>
            <a:r>
              <a:rPr lang="en-US" sz="10233" b="1" spc="271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MUCHAS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14574" y="5102566"/>
            <a:ext cx="15936584" cy="164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59"/>
              </a:lnSpc>
            </a:pPr>
            <a:r>
              <a:rPr lang="en-US" sz="12769" b="1" spc="5286">
                <a:solidFill>
                  <a:srgbClr val="FFFFF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GRACIAS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Personalizado</PresentationFormat>
  <Paragraphs>0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Negocios Propuesta Proyecto Profesional Moderna Azul y Marrón</dc:title>
  <cp:lastModifiedBy>Alejandro Arias</cp:lastModifiedBy>
  <cp:revision>2</cp:revision>
  <dcterms:created xsi:type="dcterms:W3CDTF">2006-08-16T00:00:00Z</dcterms:created>
  <dcterms:modified xsi:type="dcterms:W3CDTF">2025-09-29T20:56:22Z</dcterms:modified>
  <dc:identifier>DAGxHpsL0mM</dc:identifier>
</cp:coreProperties>
</file>